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5"/>
    <p:sldMasterId id="2147484065" r:id="rId6"/>
    <p:sldMasterId id="2147484017" r:id="rId7"/>
    <p:sldMasterId id="2147484029" r:id="rId8"/>
    <p:sldMasterId id="2147484041" r:id="rId9"/>
    <p:sldMasterId id="2147484053" r:id="rId10"/>
    <p:sldMasterId id="2147484092" r:id="rId11"/>
    <p:sldMasterId id="2147484079" r:id="rId12"/>
  </p:sldMasterIdLst>
  <p:notesMasterIdLst>
    <p:notesMasterId r:id="rId44"/>
  </p:notesMasterIdLst>
  <p:handoutMasterIdLst>
    <p:handoutMasterId r:id="rId45"/>
  </p:handoutMasterIdLst>
  <p:sldIdLst>
    <p:sldId id="311" r:id="rId13"/>
    <p:sldId id="272" r:id="rId14"/>
    <p:sldId id="257" r:id="rId15"/>
    <p:sldId id="274" r:id="rId16"/>
    <p:sldId id="258" r:id="rId17"/>
    <p:sldId id="282" r:id="rId18"/>
    <p:sldId id="314" r:id="rId19"/>
    <p:sldId id="287" r:id="rId20"/>
    <p:sldId id="281" r:id="rId21"/>
    <p:sldId id="290" r:id="rId22"/>
    <p:sldId id="310" r:id="rId23"/>
    <p:sldId id="306" r:id="rId24"/>
    <p:sldId id="305" r:id="rId25"/>
    <p:sldId id="313" r:id="rId26"/>
    <p:sldId id="307" r:id="rId27"/>
    <p:sldId id="315" r:id="rId28"/>
    <p:sldId id="297" r:id="rId29"/>
    <p:sldId id="296" r:id="rId30"/>
    <p:sldId id="260" r:id="rId31"/>
    <p:sldId id="303" r:id="rId32"/>
    <p:sldId id="301" r:id="rId33"/>
    <p:sldId id="304" r:id="rId34"/>
    <p:sldId id="261" r:id="rId35"/>
    <p:sldId id="275" r:id="rId36"/>
    <p:sldId id="259" r:id="rId37"/>
    <p:sldId id="265" r:id="rId38"/>
    <p:sldId id="266" r:id="rId39"/>
    <p:sldId id="264" r:id="rId40"/>
    <p:sldId id="280" r:id="rId41"/>
    <p:sldId id="298" r:id="rId42"/>
    <p:sldId id="299"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
          <p15:clr>
            <a:srgbClr val="A4A3A4"/>
          </p15:clr>
        </p15:guide>
        <p15:guide id="2" pos="32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85CA"/>
    <a:srgbClr val="0B6EC5"/>
    <a:srgbClr val="4B4A49"/>
    <a:srgbClr val="AE598B"/>
    <a:srgbClr val="A2A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autoAdjust="0"/>
    <p:restoredTop sz="76205"/>
  </p:normalViewPr>
  <p:slideViewPr>
    <p:cSldViewPr snapToGrid="0" snapToObjects="1" showGuides="1">
      <p:cViewPr varScale="1">
        <p:scale>
          <a:sx n="115" d="100"/>
          <a:sy n="115" d="100"/>
        </p:scale>
        <p:origin x="1320" y="184"/>
      </p:cViewPr>
      <p:guideLst>
        <p:guide orient="horz" pos="894"/>
        <p:guide pos="32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1T10:39:08.794" idx="2">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3T14:46:44.626" idx="1">
    <p:pos x="10" y="10"/>
    <p:text>Same as previous slide, but in different format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80C841-A34D-0F44-B99C-434D0D484263}" type="datetimeFigureOut">
              <a:rPr lang="en-US" smtClean="0"/>
              <a:pPr/>
              <a:t>8/7/18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77D7A8-7AD1-D847-88F0-AC6D5D927949}" type="slidenum">
              <a:rPr lang="en-US" smtClean="0"/>
              <a:pPr/>
              <a:t>‹#›</a:t>
            </a:fld>
            <a:endParaRPr lang="en-US"/>
          </a:p>
        </p:txBody>
      </p:sp>
    </p:spTree>
    <p:extLst>
      <p:ext uri="{BB962C8B-B14F-4D97-AF65-F5344CB8AC3E}">
        <p14:creationId xmlns:p14="http://schemas.microsoft.com/office/powerpoint/2010/main" val="5334770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5F55D3-CD27-9042-95C4-4762BDC1F504}" type="datetimeFigureOut">
              <a:rPr lang="en-US" smtClean="0"/>
              <a:pPr/>
              <a:t>8/7/18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21C36C-116C-BC4F-AAB9-02D408A4C5FD}" type="slidenum">
              <a:rPr lang="en-US" smtClean="0"/>
              <a:pPr/>
              <a:t>‹#›</a:t>
            </a:fld>
            <a:endParaRPr lang="en-US"/>
          </a:p>
        </p:txBody>
      </p:sp>
    </p:spTree>
    <p:extLst>
      <p:ext uri="{BB962C8B-B14F-4D97-AF65-F5344CB8AC3E}">
        <p14:creationId xmlns:p14="http://schemas.microsoft.com/office/powerpoint/2010/main" val="22447797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friends, my name is Daniel. I’ve been working in the Churchill lab this summer studying how proteins change in the heart as you age.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a:t>
            </a:fld>
            <a:endParaRPr lang="en-US"/>
          </a:p>
        </p:txBody>
      </p:sp>
    </p:spTree>
    <p:extLst>
      <p:ext uri="{BB962C8B-B14F-4D97-AF65-F5344CB8AC3E}">
        <p14:creationId xmlns:p14="http://schemas.microsoft.com/office/powerpoint/2010/main" val="221337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Ttn</a:t>
            </a:r>
            <a:r>
              <a:rPr lang="en-US" dirty="0"/>
              <a:t> – Largest protein in the human body. It’s even larger in the mouse.</a:t>
            </a:r>
            <a:r>
              <a:rPr lang="en-US" sz="1200" b="0" i="0" u="none" strike="noStrike" kern="1200" dirty="0">
                <a:solidFill>
                  <a:schemeClr val="tx1"/>
                </a:solidFill>
                <a:effectLst/>
                <a:latin typeface="+mn-lt"/>
                <a:ea typeface="+mn-ea"/>
                <a:cs typeface="+mn-cs"/>
              </a:rPr>
              <a:t>  3,816,188.13 g/</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in the human, 3,906,487.6 g/</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in the mouse. https://</a:t>
            </a:r>
            <a:r>
              <a:rPr lang="en-US" sz="1200" b="0" i="0" u="none" strike="noStrike" kern="1200" dirty="0" err="1">
                <a:solidFill>
                  <a:schemeClr val="tx1"/>
                </a:solidFill>
                <a:effectLst/>
                <a:latin typeface="+mn-lt"/>
                <a:ea typeface="+mn-ea"/>
                <a:cs typeface="+mn-cs"/>
              </a:rPr>
              <a:t>en.wikipedia.org</a:t>
            </a:r>
            <a:r>
              <a:rPr lang="en-US" sz="1200" b="0" i="0" u="none" strike="noStrike" kern="1200" dirty="0">
                <a:solidFill>
                  <a:schemeClr val="tx1"/>
                </a:solidFill>
                <a:effectLst/>
                <a:latin typeface="+mn-lt"/>
                <a:ea typeface="+mn-ea"/>
                <a:cs typeface="+mn-cs"/>
              </a:rPr>
              <a:t>/wiki/Titin</a:t>
            </a:r>
            <a:endParaRPr lang="en-US" dirty="0"/>
          </a:p>
          <a:p>
            <a:endParaRPr lang="en-US" dirty="0"/>
          </a:p>
          <a:p>
            <a:r>
              <a:rPr lang="en-US" dirty="0"/>
              <a:t>Myh6 - https://</a:t>
            </a:r>
            <a:r>
              <a:rPr lang="en-US" dirty="0" err="1"/>
              <a:t>ghr.nlm.nih.gov</a:t>
            </a:r>
            <a:r>
              <a:rPr lang="en-US" dirty="0"/>
              <a:t>/gene/MYH6</a:t>
            </a:r>
          </a:p>
          <a:p>
            <a:endParaRPr lang="en-US" dirty="0"/>
          </a:p>
          <a:p>
            <a:r>
              <a:rPr lang="en-US" dirty="0"/>
              <a:t>Mybpc3 – Also regulates speed of contraction. https://</a:t>
            </a:r>
            <a:r>
              <a:rPr lang="en-US" dirty="0" err="1"/>
              <a:t>ghr.nlm.nih.gov</a:t>
            </a:r>
            <a:r>
              <a:rPr lang="en-US" dirty="0"/>
              <a:t>/gene/MYBPC3</a:t>
            </a:r>
          </a:p>
          <a:p>
            <a:endParaRPr lang="en-US" dirty="0"/>
          </a:p>
          <a:p>
            <a:r>
              <a:rPr lang="en-US" dirty="0"/>
              <a:t>Enriched categories for this hotspot were related to cardiac muscle.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10</a:t>
            </a:fld>
            <a:endParaRPr lang="en-US"/>
          </a:p>
        </p:txBody>
      </p:sp>
    </p:spTree>
    <p:extLst>
      <p:ext uri="{BB962C8B-B14F-4D97-AF65-F5344CB8AC3E}">
        <p14:creationId xmlns:p14="http://schemas.microsoft.com/office/powerpoint/2010/main" val="14645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long muscle fibers in the heart that are called myocytes, and they contain these long strains that run the length of the cell called myofibrils. And in each myofibril are a series of things called sarcomeres. The sarcomeres are the fundamental unit of muscle contraction. They  have thick and thin filaments that slide past each other. You can see that the thick filaments are made of myosin, the thin filaments are made of actin, and the titin is attached to the myosin. And remember that Titin, </a:t>
            </a:r>
            <a:r>
              <a:rPr lang="en-US" dirty="0" err="1"/>
              <a:t>myson</a:t>
            </a:r>
            <a:r>
              <a:rPr lang="en-US" dirty="0"/>
              <a:t>, and actin were all genes that were in my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11</a:t>
            </a:fld>
            <a:endParaRPr lang="en-US"/>
          </a:p>
        </p:txBody>
      </p:sp>
    </p:spTree>
    <p:extLst>
      <p:ext uri="{BB962C8B-B14F-4D97-AF65-F5344CB8AC3E}">
        <p14:creationId xmlns:p14="http://schemas.microsoft.com/office/powerpoint/2010/main" val="9664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 is an individual scan of the expression of a protein from the hotspot. You can see the interaction effect is pretty significant here.</a:t>
            </a:r>
          </a:p>
          <a:p>
            <a:endParaRPr lang="en-US" sz="1200" dirty="0"/>
          </a:p>
          <a:p>
            <a:r>
              <a:rPr lang="en-US" sz="1200" dirty="0"/>
              <a:t>LOD stands for logarithms of the odds between a model being there to no model being there.</a:t>
            </a:r>
          </a:p>
          <a:p>
            <a:endParaRPr lang="en-US" sz="1200" dirty="0"/>
          </a:p>
          <a:p>
            <a:r>
              <a:rPr lang="en-US" sz="1200" dirty="0"/>
              <a:t>TTN (ENSMUSP00000011934) </a:t>
            </a:r>
            <a:r>
              <a:rPr lang="en-US" sz="1200" dirty="0" err="1"/>
              <a:t>pQTL</a:t>
            </a:r>
            <a:r>
              <a:rPr lang="en-US" sz="1200" dirty="0"/>
              <a:t> with </a:t>
            </a:r>
            <a:r>
              <a:rPr lang="en-US" sz="1200" dirty="0" err="1"/>
              <a:t>Age:QTL</a:t>
            </a:r>
            <a:r>
              <a:rPr lang="en-US" sz="1200" dirty="0"/>
              <a:t> interaction</a:t>
            </a:r>
          </a:p>
          <a:p>
            <a:endParaRPr lang="en-US" sz="1200"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12</a:t>
            </a:fld>
            <a:endParaRPr lang="en-US"/>
          </a:p>
        </p:txBody>
      </p:sp>
    </p:spTree>
    <p:extLst>
      <p:ext uri="{BB962C8B-B14F-4D97-AF65-F5344CB8AC3E}">
        <p14:creationId xmlns:p14="http://schemas.microsoft.com/office/powerpoint/2010/main" val="229536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TTN (ENSMUSP00000011934) expression SNP association mapping plot. Interactive covariate = Age.</a:t>
            </a:r>
          </a:p>
          <a:p>
            <a:endParaRPr lang="en-US" dirty="0"/>
          </a:p>
          <a:p>
            <a:r>
              <a:rPr lang="en-US" dirty="0"/>
              <a:t>Underneath SNP with maximum LOD score are lincRNAs. Long intergenic non coding RNAs.</a:t>
            </a:r>
          </a:p>
          <a:p>
            <a:endParaRPr lang="en-US" dirty="0"/>
          </a:p>
          <a:p>
            <a:r>
              <a:rPr lang="en-US" dirty="0"/>
              <a:t>There are a lot of different ways that lincRNAs seem to regulate expression.</a:t>
            </a:r>
          </a:p>
          <a:p>
            <a:r>
              <a:rPr lang="en-US" dirty="0"/>
              <a:t>https://</a:t>
            </a:r>
            <a:r>
              <a:rPr lang="en-US" dirty="0" err="1"/>
              <a:t>www.biosyn.com</a:t>
            </a:r>
            <a:r>
              <a:rPr lang="en-US" dirty="0"/>
              <a:t>/</a:t>
            </a:r>
            <a:r>
              <a:rPr lang="en-US" dirty="0" err="1"/>
              <a:t>tew</a:t>
            </a:r>
            <a:r>
              <a:rPr lang="en-US" dirty="0"/>
              <a:t>/what-are-</a:t>
            </a:r>
            <a:r>
              <a:rPr lang="en-US" dirty="0" err="1"/>
              <a:t>lncrnas</a:t>
            </a:r>
            <a:r>
              <a:rPr lang="en-US" dirty="0"/>
              <a:t>-and-</a:t>
            </a:r>
            <a:r>
              <a:rPr lang="en-US" dirty="0" err="1"/>
              <a:t>lincrnas.aspx</a:t>
            </a:r>
            <a:endParaRPr lang="en-US"/>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13</a:t>
            </a:fld>
            <a:endParaRPr lang="en-US"/>
          </a:p>
        </p:txBody>
      </p:sp>
    </p:spTree>
    <p:extLst>
      <p:ext uri="{BB962C8B-B14F-4D97-AF65-F5344CB8AC3E}">
        <p14:creationId xmlns:p14="http://schemas.microsoft.com/office/powerpoint/2010/main" val="2508655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lincRNA are still not very well understood, but there is a lot of recent of evidence suggesting that lincRNAs regulate gene expression, and this would definitely seem to make sense in the case here.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14</a:t>
            </a:fld>
            <a:endParaRPr lang="en-US"/>
          </a:p>
        </p:txBody>
      </p:sp>
    </p:spTree>
    <p:extLst>
      <p:ext uri="{BB962C8B-B14F-4D97-AF65-F5344CB8AC3E}">
        <p14:creationId xmlns:p14="http://schemas.microsoft.com/office/powerpoint/2010/main" val="192716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assuming that all markers are bi-allelic, so all of the minor alleles get coded the same as “B”</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15</a:t>
            </a:fld>
            <a:endParaRPr lang="en-US"/>
          </a:p>
        </p:txBody>
      </p:sp>
    </p:spTree>
    <p:extLst>
      <p:ext uri="{BB962C8B-B14F-4D97-AF65-F5344CB8AC3E}">
        <p14:creationId xmlns:p14="http://schemas.microsoft.com/office/powerpoint/2010/main" val="1857635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17</a:t>
            </a:fld>
            <a:endParaRPr lang="en-US"/>
          </a:p>
        </p:txBody>
      </p:sp>
    </p:spTree>
    <p:extLst>
      <p:ext uri="{BB962C8B-B14F-4D97-AF65-F5344CB8AC3E}">
        <p14:creationId xmlns:p14="http://schemas.microsoft.com/office/powerpoint/2010/main" val="69484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18</a:t>
            </a:fld>
            <a:endParaRPr lang="en-US"/>
          </a:p>
        </p:txBody>
      </p:sp>
    </p:spTree>
    <p:extLst>
      <p:ext uri="{BB962C8B-B14F-4D97-AF65-F5344CB8AC3E}">
        <p14:creationId xmlns:p14="http://schemas.microsoft.com/office/powerpoint/2010/main" val="377332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Educational Gifts to the Jackson laboratory for allowing me to be here this summer.</a:t>
            </a:r>
          </a:p>
        </p:txBody>
      </p:sp>
      <p:sp>
        <p:nvSpPr>
          <p:cNvPr id="4" name="Slide Number Placeholder 3"/>
          <p:cNvSpPr>
            <a:spLocks noGrp="1"/>
          </p:cNvSpPr>
          <p:nvPr>
            <p:ph type="sldNum" sz="quarter" idx="10"/>
          </p:nvPr>
        </p:nvSpPr>
        <p:spPr/>
        <p:txBody>
          <a:bodyPr/>
          <a:lstStyle/>
          <a:p>
            <a:fld id="{DA21C36C-116C-BC4F-AAB9-02D408A4C5FD}" type="slidenum">
              <a:rPr lang="en-US" smtClean="0"/>
              <a:pPr/>
              <a:t>19</a:t>
            </a:fld>
            <a:endParaRPr lang="en-US"/>
          </a:p>
        </p:txBody>
      </p:sp>
    </p:spTree>
    <p:extLst>
      <p:ext uri="{BB962C8B-B14F-4D97-AF65-F5344CB8AC3E}">
        <p14:creationId xmlns:p14="http://schemas.microsoft.com/office/powerpoint/2010/main" val="1675862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20</a:t>
            </a:fld>
            <a:endParaRPr lang="en-US"/>
          </a:p>
        </p:txBody>
      </p:sp>
    </p:spTree>
    <p:extLst>
      <p:ext uri="{BB962C8B-B14F-4D97-AF65-F5344CB8AC3E}">
        <p14:creationId xmlns:p14="http://schemas.microsoft.com/office/powerpoint/2010/main" val="192346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research important? Well, its because cardiovascular disease are the leading cause of death in the world. </a:t>
            </a:r>
          </a:p>
          <a:p>
            <a:endParaRPr lang="en-US" dirty="0"/>
          </a:p>
          <a:p>
            <a:r>
              <a:rPr lang="en-US" dirty="0"/>
              <a:t>Researches have also found that if you have parents with good CV health, than you are more likely to have good CV. This suggests a genetic component.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a:t>
            </a:fld>
            <a:endParaRPr lang="en-US"/>
          </a:p>
        </p:txBody>
      </p:sp>
    </p:spTree>
    <p:extLst>
      <p:ext uri="{BB962C8B-B14F-4D97-AF65-F5344CB8AC3E}">
        <p14:creationId xmlns:p14="http://schemas.microsoft.com/office/powerpoint/2010/main" val="1210448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7694B2-7E20-1444-8129-11725822BB8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7370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Impute individualized diploid genomes for each of the DO mice.</a:t>
            </a:r>
            <a:r>
              <a:rPr lang="en-US" baseline="0" dirty="0"/>
              <a:t> Improves gene- and allele-level quantitation</a:t>
            </a:r>
          </a:p>
          <a:p>
            <a:r>
              <a:rPr lang="en-US" baseline="0" dirty="0"/>
              <a:t>Multiplexed quantitative proteomics performed by Joel Chick in Steve </a:t>
            </a:r>
            <a:r>
              <a:rPr lang="en-US" baseline="0" dirty="0" err="1"/>
              <a:t>Gygi’s</a:t>
            </a:r>
            <a:r>
              <a:rPr lang="en-US" baseline="0" dirty="0"/>
              <a:t> group at HMS.</a:t>
            </a:r>
            <a:endParaRPr lang="en-US" dirty="0"/>
          </a:p>
        </p:txBody>
      </p:sp>
      <p:sp>
        <p:nvSpPr>
          <p:cNvPr id="4" name="Slide Number Placeholder 3"/>
          <p:cNvSpPr>
            <a:spLocks noGrp="1"/>
          </p:cNvSpPr>
          <p:nvPr>
            <p:ph type="sldNum" sz="quarter" idx="10"/>
          </p:nvPr>
        </p:nvSpPr>
        <p:spPr/>
        <p:txBody>
          <a:bodyPr/>
          <a:lstStyle/>
          <a:p>
            <a:fld id="{4E1953AF-8A91-114C-AA8A-8CCA32866BFF}" type="slidenum">
              <a:rPr lang="en-US" smtClean="0"/>
              <a:t>23</a:t>
            </a:fld>
            <a:endParaRPr lang="en-US"/>
          </a:p>
        </p:txBody>
      </p:sp>
    </p:spTree>
    <p:extLst>
      <p:ext uri="{BB962C8B-B14F-4D97-AF65-F5344CB8AC3E}">
        <p14:creationId xmlns:p14="http://schemas.microsoft.com/office/powerpoint/2010/main" val="214177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More SNP locations that differ between mice than locations that differ between strains of CCs (because of more observable recombination events)</a:t>
            </a:r>
          </a:p>
          <a:p>
            <a:endParaRPr lang="en-US" dirty="0"/>
          </a:p>
          <a:p>
            <a:r>
              <a:rPr lang="en-US" dirty="0"/>
              <a:t>“More genes and proteins will be differentially expressed.”  That’s useful because </a:t>
            </a:r>
          </a:p>
          <a:p>
            <a:endParaRPr lang="en-US" dirty="0"/>
          </a:p>
          <a:p>
            <a:r>
              <a:rPr lang="en-US" dirty="0"/>
              <a:t>If two strains have a difference in a phenotype, say, cholesterol levels, and they are mostly genetically similar and only differ at a few SNPs, then </a:t>
            </a:r>
          </a:p>
          <a:p>
            <a:endParaRPr lang="en-US" dirty="0"/>
          </a:p>
          <a:p>
            <a:r>
              <a:rPr lang="en-US" dirty="0"/>
              <a:t>CCs are better for when replicate measurements are needed. So wet lab type stuff.</a:t>
            </a:r>
          </a:p>
          <a:p>
            <a:r>
              <a:rPr lang="en-US" dirty="0"/>
              <a:t>DOs are better for when you need to find which genes are associated with a phenotype. (There’s a better chance that with the DO, SNPs will differ between mice on the gene you are trying to look for, hence you will be able to find it)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24</a:t>
            </a:fld>
            <a:endParaRPr lang="en-US"/>
          </a:p>
        </p:txBody>
      </p:sp>
    </p:spTree>
    <p:extLst>
      <p:ext uri="{BB962C8B-B14F-4D97-AF65-F5344CB8AC3E}">
        <p14:creationId xmlns:p14="http://schemas.microsoft.com/office/powerpoint/2010/main" val="148741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back to my project. In my case, my phenotypes are not </a:t>
            </a:r>
            <a:r>
              <a:rPr lang="en-US" dirty="0" err="1"/>
              <a:t>observal</a:t>
            </a:r>
            <a:r>
              <a:rPr lang="en-US" dirty="0"/>
              <a:t> phenotypes, like hair color or eye, nor are they even things like blood pressure which the doctor to measure. Instead, the phenotypes my data had were the levels of </a:t>
            </a:r>
            <a:r>
              <a:rPr lang="en-US" dirty="0" err="1"/>
              <a:t>mrna</a:t>
            </a:r>
            <a:r>
              <a:rPr lang="en-US" dirty="0"/>
              <a:t> and protein transcript in</a:t>
            </a:r>
          </a:p>
          <a:p>
            <a:endParaRPr lang="en-US" dirty="0"/>
          </a:p>
          <a:p>
            <a:r>
              <a:rPr lang="en-US" dirty="0"/>
              <a:t>Yes I took the image from Wikipedia. No shame. </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25</a:t>
            </a:fld>
            <a:endParaRPr lang="en-US"/>
          </a:p>
        </p:txBody>
      </p:sp>
    </p:spTree>
    <p:extLst>
      <p:ext uri="{BB962C8B-B14F-4D97-AF65-F5344CB8AC3E}">
        <p14:creationId xmlns:p14="http://schemas.microsoft.com/office/powerpoint/2010/main" val="428397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correlations between mRNA and their respective proteins decreased </a:t>
            </a:r>
            <a:r>
              <a:rPr lang="en-US"/>
              <a:t>with ag</a:t>
            </a:r>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26</a:t>
            </a:fld>
            <a:endParaRPr lang="en-US"/>
          </a:p>
        </p:txBody>
      </p:sp>
    </p:spTree>
    <p:extLst>
      <p:ext uri="{BB962C8B-B14F-4D97-AF65-F5344CB8AC3E}">
        <p14:creationId xmlns:p14="http://schemas.microsoft.com/office/powerpoint/2010/main" val="268290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mRNA-protein correlations decrease with age? Not sure, maybe the systems are just generally breaking down and aren’t work as tightly as they were simply due increasing entropy with age.</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28</a:t>
            </a:fld>
            <a:endParaRPr lang="en-US"/>
          </a:p>
        </p:txBody>
      </p:sp>
    </p:spTree>
    <p:extLst>
      <p:ext uri="{BB962C8B-B14F-4D97-AF65-F5344CB8AC3E}">
        <p14:creationId xmlns:p14="http://schemas.microsoft.com/office/powerpoint/2010/main" val="1620936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use interactive covariates in our QTL model when we want to see if the effect of the QTL on the phenotype changes with the levels of the covariates.</a:t>
            </a:r>
          </a:p>
          <a:p>
            <a:r>
              <a:rPr lang="en-US" dirty="0"/>
              <a:t>So in the case of age, we would be able to see if our QTL effects our phenotype differently at different points in life.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29</a:t>
            </a:fld>
            <a:endParaRPr lang="en-US"/>
          </a:p>
        </p:txBody>
      </p:sp>
    </p:spTree>
    <p:extLst>
      <p:ext uri="{BB962C8B-B14F-4D97-AF65-F5344CB8AC3E}">
        <p14:creationId xmlns:p14="http://schemas.microsoft.com/office/powerpoint/2010/main" val="3367763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30</a:t>
            </a:fld>
            <a:endParaRPr lang="en-US"/>
          </a:p>
        </p:txBody>
      </p:sp>
    </p:spTree>
    <p:extLst>
      <p:ext uri="{BB962C8B-B14F-4D97-AF65-F5344CB8AC3E}">
        <p14:creationId xmlns:p14="http://schemas.microsoft.com/office/powerpoint/2010/main" val="4028091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Mediators within 10 </a:t>
            </a:r>
            <a:r>
              <a:rPr lang="en-US" dirty="0" err="1"/>
              <a:t>Mbp</a:t>
            </a:r>
            <a:r>
              <a:rPr lang="en-US" dirty="0"/>
              <a:t> (Chick and Munger paper) of QTL </a:t>
            </a:r>
            <a:r>
              <a:rPr lang="en-US" dirty="0" err="1"/>
              <a:t>pos</a:t>
            </a:r>
            <a:r>
              <a:rPr lang="en-US" dirty="0"/>
              <a:t> for each gene in QTL hotspot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31</a:t>
            </a:fld>
            <a:endParaRPr lang="en-US"/>
          </a:p>
        </p:txBody>
      </p:sp>
    </p:spTree>
    <p:extLst>
      <p:ext uri="{BB962C8B-B14F-4D97-AF65-F5344CB8AC3E}">
        <p14:creationId xmlns:p14="http://schemas.microsoft.com/office/powerpoint/2010/main" val="323281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that I used came from a cross-sectional study with 189 diversity outbreed mice grouped by age of sacrifice. For each mouse, the expression levels of about forty two hundred proteins were measured. I’d just like to emphasize that this is not a longitudinal study; we weren’t following each mouse as they aged. Each mouse was scarified at different ages in order to measure the protein in their heart.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3</a:t>
            </a:fld>
            <a:endParaRPr lang="en-US"/>
          </a:p>
        </p:txBody>
      </p:sp>
    </p:spTree>
    <p:extLst>
      <p:ext uri="{BB962C8B-B14F-4D97-AF65-F5344CB8AC3E}">
        <p14:creationId xmlns:p14="http://schemas.microsoft.com/office/powerpoint/2010/main" val="424174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like I said, my mice were diversity </a:t>
            </a:r>
            <a:r>
              <a:rPr lang="en-US" dirty="0" err="1"/>
              <a:t>oubred</a:t>
            </a:r>
            <a:r>
              <a:rPr lang="en-US" dirty="0"/>
              <a:t>, or “DO” mice. So I’ll give you a quick history of them. First there were the 8 founder strains. Each strain is completely inbred and homozygous at every location on their genome. The mouse within each strain are clones of each other. These strains were then funnel bred for three generations to mix up their genomes, and then inbred for 20 generations to create inbred ”collaborative cross strains” that are also homozygous at every SNP. The DO mice, my mice, on the other hand, were not inbred and instead were outbred after funnel breeding. This creates mice that are not clones and that are more genetically diverse to better model the human population.</a:t>
            </a:r>
          </a:p>
          <a:p>
            <a:endParaRPr lang="en-US" dirty="0"/>
          </a:p>
          <a:p>
            <a:r>
              <a:rPr lang="en-US" dirty="0"/>
              <a:t>CCs were created with 3 generations of funnel breeding between the 8 founders and then 20 generations of inbreeding. </a:t>
            </a:r>
          </a:p>
          <a:p>
            <a:endParaRPr lang="en-US" dirty="0"/>
          </a:p>
          <a:p>
            <a:r>
              <a:rPr lang="en-US" dirty="0"/>
              <a:t>DO were created by continuously outbreeding different lines of CCs.</a:t>
            </a:r>
          </a:p>
          <a:p>
            <a:r>
              <a:rPr lang="en-US" dirty="0"/>
              <a:t>Since each DO mouse is genetically unique (they are not clones), each one must be sequenced separately. They are genotyped with the Mouse Universal Genotyping Array (MUGA).</a:t>
            </a:r>
          </a:p>
        </p:txBody>
      </p:sp>
      <p:sp>
        <p:nvSpPr>
          <p:cNvPr id="4" name="Slide Number Placeholder 3"/>
          <p:cNvSpPr>
            <a:spLocks noGrp="1"/>
          </p:cNvSpPr>
          <p:nvPr>
            <p:ph type="sldNum" sz="quarter" idx="10"/>
          </p:nvPr>
        </p:nvSpPr>
        <p:spPr/>
        <p:txBody>
          <a:bodyPr/>
          <a:lstStyle/>
          <a:p>
            <a:fld id="{DA21C36C-116C-BC4F-AAB9-02D408A4C5FD}" type="slidenum">
              <a:rPr lang="en-US" smtClean="0"/>
              <a:pPr/>
              <a:t>4</a:t>
            </a:fld>
            <a:endParaRPr lang="en-US"/>
          </a:p>
        </p:txBody>
      </p:sp>
    </p:spTree>
    <p:extLst>
      <p:ext uri="{BB962C8B-B14F-4D97-AF65-F5344CB8AC3E}">
        <p14:creationId xmlns:p14="http://schemas.microsoft.com/office/powerpoint/2010/main" val="27775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5</a:t>
            </a:fld>
            <a:endParaRPr lang="en-US"/>
          </a:p>
        </p:txBody>
      </p:sp>
    </p:spTree>
    <p:extLst>
      <p:ext uri="{BB962C8B-B14F-4D97-AF65-F5344CB8AC3E}">
        <p14:creationId xmlns:p14="http://schemas.microsoft.com/office/powerpoint/2010/main" val="36623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bottom figure is a standard QTL graph. The x axis marks chromosome location and the y-axis essentially measures how much that area of the genome is associated with the phenotype we are measuring. Quantifying the association at each SNP in the genome is a function of how well the genotype at that SNP can predict the phenotype.</a:t>
            </a:r>
          </a:p>
          <a:p>
            <a:endParaRPr lang="en-US" dirty="0"/>
          </a:p>
          <a:p>
            <a:r>
              <a:rPr lang="en-US" dirty="0"/>
              <a:t>You can see that on the right hand figure, if you know the genotype at that SNP, you can make a pretty reasonable guess as to what that mouse’s cholesterol level will be, but this is not true for the figure on the left.</a:t>
            </a:r>
          </a:p>
        </p:txBody>
      </p:sp>
      <p:sp>
        <p:nvSpPr>
          <p:cNvPr id="4" name="Slide Number Placeholder 3"/>
          <p:cNvSpPr>
            <a:spLocks noGrp="1"/>
          </p:cNvSpPr>
          <p:nvPr>
            <p:ph type="sldNum" sz="quarter" idx="10"/>
          </p:nvPr>
        </p:nvSpPr>
        <p:spPr/>
        <p:txBody>
          <a:bodyPr/>
          <a:lstStyle/>
          <a:p>
            <a:fld id="{DA21C36C-116C-BC4F-AAB9-02D408A4C5FD}" type="slidenum">
              <a:rPr lang="en-US" smtClean="0"/>
              <a:pPr/>
              <a:t>6</a:t>
            </a:fld>
            <a:endParaRPr lang="en-US"/>
          </a:p>
        </p:txBody>
      </p:sp>
    </p:spTree>
    <p:extLst>
      <p:ext uri="{BB962C8B-B14F-4D97-AF65-F5344CB8AC3E}">
        <p14:creationId xmlns:p14="http://schemas.microsoft.com/office/powerpoint/2010/main" val="47138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Okay, so that’s nice, but we want to do something a bit more complicated since we want to see how genetic variation affects the way protein expression changes in the heart with age. We are not exactly associating a phenotype to a genetic location in the conventional sense anymore, we associating the change in the phenotype with respect to some variable to a genetic location. We want to find what’s responsible for change. It’s a subtle but important difference.</a:t>
            </a:r>
          </a:p>
          <a:p>
            <a:r>
              <a:rPr lang="en-US" dirty="0"/>
              <a:t> To do this we use something called interactive QTLs, where in this case the interactive covariate is age.</a:t>
            </a:r>
          </a:p>
          <a:p>
            <a:endParaRPr lang="en-US" dirty="0"/>
          </a:p>
          <a:p>
            <a:r>
              <a:rPr lang="en-US" dirty="0"/>
              <a:t>Again, on the bottom we have a standard QTL scan plot and at the top you have plots showing how significance was derived.  </a:t>
            </a:r>
          </a:p>
          <a:p>
            <a:r>
              <a:rPr lang="en-US" dirty="0"/>
              <a:t>You can see that protein expression is decreasing with age just by looking at the green-blue-orange stratifications, but you can see that some locations in the genome give more details about how this change is occurring.  For example, on the left, the genotype gives you no new information about change in protein expression with age. In the middle one, we get some information since we see that if you are BB, you will  have more protein when you are young than your counterparts. On the right, genotype gives a lot of information since we see that if you have the BB allele at that genomic location, you will start off with the most amount of protein than any of your peers, but when you are older, you will have the least. An AA allele at this location, however, will have much more steady protein expression levels throughout their lifetime.</a:t>
            </a:r>
          </a:p>
        </p:txBody>
      </p:sp>
      <p:sp>
        <p:nvSpPr>
          <p:cNvPr id="4" name="Slide Number Placeholder 3"/>
          <p:cNvSpPr>
            <a:spLocks noGrp="1"/>
          </p:cNvSpPr>
          <p:nvPr>
            <p:ph type="sldNum" sz="quarter" idx="10"/>
          </p:nvPr>
        </p:nvSpPr>
        <p:spPr/>
        <p:txBody>
          <a:bodyPr/>
          <a:lstStyle/>
          <a:p>
            <a:fld id="{DA21C36C-116C-BC4F-AAB9-02D408A4C5FD}" type="slidenum">
              <a:rPr lang="en-US" smtClean="0"/>
              <a:pPr/>
              <a:t>7</a:t>
            </a:fld>
            <a:endParaRPr lang="en-US"/>
          </a:p>
        </p:txBody>
      </p:sp>
    </p:spTree>
    <p:extLst>
      <p:ext uri="{BB962C8B-B14F-4D97-AF65-F5344CB8AC3E}">
        <p14:creationId xmlns:p14="http://schemas.microsoft.com/office/powerpoint/2010/main" val="286387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here is a QTL map on the top. On the y axis we have gene position and on the x-axis we have QTL position, or the location in genome that is affecting the expression of that gene (or in this case the expression of that gene’s corresponding protein).</a:t>
            </a:r>
          </a:p>
          <a:p>
            <a:endParaRPr lang="en-US" dirty="0"/>
          </a:p>
          <a:p>
            <a:r>
              <a:rPr lang="en-US" dirty="0"/>
              <a:t>In these types of graphs we want to see these vertical bands, like the one here. This is important because that means there are a bunch of proteins whose change in expression is associated with this same location in the genome on chr3.</a:t>
            </a:r>
          </a:p>
          <a:p>
            <a:endParaRPr lang="en-US" dirty="0"/>
          </a:p>
        </p:txBody>
      </p:sp>
      <p:sp>
        <p:nvSpPr>
          <p:cNvPr id="4" name="Slide Number Placeholder 3"/>
          <p:cNvSpPr>
            <a:spLocks noGrp="1"/>
          </p:cNvSpPr>
          <p:nvPr>
            <p:ph type="sldNum" sz="quarter" idx="10"/>
          </p:nvPr>
        </p:nvSpPr>
        <p:spPr/>
        <p:txBody>
          <a:bodyPr/>
          <a:lstStyle/>
          <a:p>
            <a:fld id="{DA21C36C-116C-BC4F-AAB9-02D408A4C5FD}" type="slidenum">
              <a:rPr lang="en-US" smtClean="0"/>
              <a:pPr/>
              <a:t>8</a:t>
            </a:fld>
            <a:endParaRPr lang="en-US"/>
          </a:p>
        </p:txBody>
      </p:sp>
    </p:spTree>
    <p:extLst>
      <p:ext uri="{BB962C8B-B14F-4D97-AF65-F5344CB8AC3E}">
        <p14:creationId xmlns:p14="http://schemas.microsoft.com/office/powerpoint/2010/main" val="312098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just a blown up view of the image on the bottom. You can see there are a little more than 43 proteins whose change in expression with respect to age is associated with this genome location chromosome 3. And now I’m going to tell you about a few of these genes.</a:t>
            </a:r>
          </a:p>
        </p:txBody>
      </p:sp>
      <p:sp>
        <p:nvSpPr>
          <p:cNvPr id="4" name="Slide Number Placeholder 3"/>
          <p:cNvSpPr>
            <a:spLocks noGrp="1"/>
          </p:cNvSpPr>
          <p:nvPr>
            <p:ph type="sldNum" sz="quarter" idx="10"/>
          </p:nvPr>
        </p:nvSpPr>
        <p:spPr/>
        <p:txBody>
          <a:bodyPr/>
          <a:lstStyle/>
          <a:p>
            <a:fld id="{DA21C36C-116C-BC4F-AAB9-02D408A4C5FD}" type="slidenum">
              <a:rPr lang="en-US" smtClean="0"/>
              <a:pPr/>
              <a:t>9</a:t>
            </a:fld>
            <a:endParaRPr lang="en-US"/>
          </a:p>
        </p:txBody>
      </p:sp>
    </p:spTree>
    <p:extLst>
      <p:ext uri="{BB962C8B-B14F-4D97-AF65-F5344CB8AC3E}">
        <p14:creationId xmlns:p14="http://schemas.microsoft.com/office/powerpoint/2010/main" val="3814417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6" name="Picture 15"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17" name="Rectangle 16"/>
          <p:cNvSpPr/>
          <p:nvPr userDrawn="1"/>
        </p:nvSpPr>
        <p:spPr>
          <a:xfrm>
            <a:off x="457200" y="-19050"/>
            <a:ext cx="5491748" cy="516255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Rectangle 6"/>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9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Click icon to add picture</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7976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Image - Large">
    <p:spTree>
      <p:nvGrpSpPr>
        <p:cNvPr id="1" name=""/>
        <p:cNvGrpSpPr/>
        <p:nvPr/>
      </p:nvGrpSpPr>
      <p:grpSpPr>
        <a:xfrm>
          <a:off x="0" y="0"/>
          <a:ext cx="0" cy="0"/>
          <a:chOff x="0" y="0"/>
          <a:chExt cx="0" cy="0"/>
        </a:xfrm>
      </p:grpSpPr>
      <p:pic>
        <p:nvPicPr>
          <p:cNvPr id="10" name="JAX_Logo_Amination-1080p-29_97fps_white.mp4">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309644"/>
            <a:ext cx="9144000" cy="5143500"/>
          </a:xfrm>
          <a:prstGeom prst="rect">
            <a:avLst/>
          </a:prstGeom>
        </p:spPr>
      </p:pic>
      <p:pic>
        <p:nvPicPr>
          <p:cNvPr id="11" name="Picture 10" descr="Screen Shot 2016-01-21 at 9.41.53 AM.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62077" y="1456041"/>
            <a:ext cx="5092128" cy="2436274"/>
          </a:xfrm>
          <a:prstGeom prst="rect">
            <a:avLst/>
          </a:prstGeom>
        </p:spPr>
      </p:pic>
    </p:spTree>
    <p:extLst>
      <p:ext uri="{BB962C8B-B14F-4D97-AF65-F5344CB8AC3E}">
        <p14:creationId xmlns:p14="http://schemas.microsoft.com/office/powerpoint/2010/main" val="30508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70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video>
              <p:cMediaNode vol="80000">
                <p:cTn id="14" fill="hold" display="0">
                  <p:stCondLst>
                    <p:cond delay="indefinite"/>
                  </p:stCondLst>
                </p:cTn>
                <p:tgtEl>
                  <p:spTgt spid="10"/>
                </p:tgtEl>
              </p:cMediaNode>
            </p:video>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master_bg.png"/>
          <p:cNvPicPr>
            <a:picLocks noChangeAspect="1"/>
          </p:cNvPicPr>
          <p:nvPr/>
        </p:nvPicPr>
        <p:blipFill>
          <a:blip r:embed="rId2"/>
          <a:stretch>
            <a:fillRect/>
          </a:stretch>
        </p:blipFill>
        <p:spPr>
          <a:xfrm>
            <a:off x="2286457" y="2"/>
            <a:ext cx="6857543" cy="5143157"/>
          </a:xfrm>
          <a:prstGeom prst="rect">
            <a:avLst/>
          </a:prstGeom>
        </p:spPr>
      </p:pic>
      <p:sp>
        <p:nvSpPr>
          <p:cNvPr id="9" name="Rectangle 8"/>
          <p:cNvSpPr/>
          <p:nvPr/>
        </p:nvSpPr>
        <p:spPr>
          <a:xfrm>
            <a:off x="457205" y="0"/>
            <a:ext cx="1348013"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86427" y="772992"/>
            <a:ext cx="6812644" cy="1927349"/>
          </a:xfrm>
        </p:spPr>
        <p:txBody>
          <a:bodyPr/>
          <a:lstStyle>
            <a:lvl1pPr>
              <a:defRPr sz="4000">
                <a:solidFill>
                  <a:schemeClr val="accent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086432" y="2914650"/>
            <a:ext cx="3528787" cy="131445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0" y="0"/>
            <a:ext cx="4572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75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2"/>
          </p:nvPr>
        </p:nvSpPr>
        <p:spPr>
          <a:xfrm>
            <a:off x="451586" y="1200150"/>
            <a:ext cx="8375650" cy="3623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79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51585"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4736062" y="1200151"/>
            <a:ext cx="4090438" cy="363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8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451586" y="1200151"/>
            <a:ext cx="8374914" cy="3235778"/>
          </a:xfrm>
        </p:spPr>
        <p:txBody>
          <a:bodyPr/>
          <a:lstStyle/>
          <a:p>
            <a:r>
              <a:rPr lang="en-US" dirty="0"/>
              <a:t>Drag picture to placeholder or click icon to add</a:t>
            </a:r>
          </a:p>
        </p:txBody>
      </p:sp>
      <p:sp>
        <p:nvSpPr>
          <p:cNvPr id="4" name="Text Placeholder 3"/>
          <p:cNvSpPr>
            <a:spLocks noGrp="1"/>
          </p:cNvSpPr>
          <p:nvPr>
            <p:ph type="body" sz="quarter" idx="11"/>
          </p:nvPr>
        </p:nvSpPr>
        <p:spPr>
          <a:xfrm>
            <a:off x="461055" y="4545977"/>
            <a:ext cx="4129088" cy="333375"/>
          </a:xfrm>
        </p:spPr>
        <p:txBody>
          <a:bodyPr/>
          <a:lstStyle>
            <a:lvl1pPr marL="0" indent="0">
              <a:buFont typeface="Arial"/>
              <a:buNone/>
              <a:defRPr sz="14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408681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420321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Blue - Divi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05217" y="0"/>
            <a:ext cx="7338787"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177147" y="772992"/>
            <a:ext cx="6667501"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77147" y="2914650"/>
            <a:ext cx="3528787" cy="131445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Rectangle 11"/>
          <p:cNvSpPr/>
          <p:nvPr userDrawn="1"/>
        </p:nvSpPr>
        <p:spPr>
          <a:xfrm>
            <a:off x="457200" y="0"/>
            <a:ext cx="1348017"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313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5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8"/>
          <p:cNvSpPr>
            <a:spLocks noGrp="1"/>
          </p:cNvSpPr>
          <p:nvPr>
            <p:ph sz="quarter" idx="12"/>
          </p:nvPr>
        </p:nvSpPr>
        <p:spPr>
          <a:xfrm>
            <a:off x="941446" y="1200150"/>
            <a:ext cx="7885057"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58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446" y="1200150"/>
            <a:ext cx="7885057" cy="3143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80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2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94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8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6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74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CA6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4768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58696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75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06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2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9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842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18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66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698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Drag picture to placeholder or click icon to add</a:t>
            </a:r>
          </a:p>
        </p:txBody>
      </p:sp>
      <p:sp>
        <p:nvSpPr>
          <p:cNvPr id="7" name="Rectangle 6"/>
          <p:cNvSpPr/>
          <p:nvPr userDrawn="1"/>
        </p:nvSpPr>
        <p:spPr>
          <a:xfrm>
            <a:off x="0" y="0"/>
            <a:ext cx="1524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741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54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154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00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3436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703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1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a:t>Click icon to add picture</a:t>
            </a:r>
            <a:endParaRPr lang="en-US" dirty="0"/>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a:t>Edit Master text styles</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60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8036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10" name="Rectangle 9"/>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75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4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8" name="Rectangle 7"/>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852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7" name="Rectangle 6"/>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74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6" name="Rectangle 5"/>
          <p:cNvSpPr/>
          <p:nvPr userDrawn="1"/>
        </p:nvSpPr>
        <p:spPr>
          <a:xfrm>
            <a:off x="0" y="0"/>
            <a:ext cx="457200"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1524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94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271157"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136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6982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4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7" name="Rectangle 6"/>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7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2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124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tx2"/>
                </a:solidFill>
              </a:defRPr>
            </a:lvl1pPr>
          </a:lstStyle>
          <a:p>
            <a:pPr lvl="0"/>
            <a:r>
              <a:rPr lang="en-US" dirty="0"/>
              <a:t>Click to edit Master text styles</a:t>
            </a:r>
          </a:p>
        </p:txBody>
      </p:sp>
      <p:sp>
        <p:nvSpPr>
          <p:cNvPr id="9" name="Rectangle 8"/>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430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sp>
        <p:nvSpPr>
          <p:cNvPr id="8" name="Rectangle 7"/>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23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dirty="0"/>
              <a:t>Click to edit Master title style</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6764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Drag picture to placeholder or click icon to add</a:t>
            </a:r>
            <a:endParaRPr lang="en-US" dirty="0"/>
          </a:p>
        </p:txBody>
      </p:sp>
      <p:sp>
        <p:nvSpPr>
          <p:cNvPr id="3" name="Content Placeholder 2"/>
          <p:cNvSpPr>
            <a:spLocks noGrp="1"/>
          </p:cNvSpPr>
          <p:nvPr>
            <p:ph sz="quarter" idx="12"/>
          </p:nvPr>
        </p:nvSpPr>
        <p:spPr>
          <a:xfrm>
            <a:off x="5626100" y="685803"/>
            <a:ext cx="3200400" cy="38802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607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FFFFFF"/>
          </a:solidFill>
        </p:spPr>
        <p:txBody>
          <a:bodyPr/>
          <a:lstStyle/>
          <a:p>
            <a:r>
              <a:rPr lang="en-US" dirty="0"/>
              <a:t>Drag picture to placeholder or click icon to add</a:t>
            </a:r>
          </a:p>
        </p:txBody>
      </p:sp>
      <p:sp>
        <p:nvSpPr>
          <p:cNvPr id="5" name="Rectangle 4"/>
          <p:cNvSpPr/>
          <p:nvPr userDrawn="1"/>
        </p:nvSpPr>
        <p:spPr>
          <a:xfrm>
            <a:off x="0" y="0"/>
            <a:ext cx="457200"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1524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5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AE59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91749"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87698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p:spPr>
        <p:txBody>
          <a:bodyPr/>
          <a:lstStyle/>
          <a:p>
            <a:r>
              <a:rPr lang="en-US"/>
              <a:t>Drag picture to placeholder or click icon to add</a:t>
            </a:r>
          </a:p>
        </p:txBody>
      </p:sp>
      <p:sp>
        <p:nvSpPr>
          <p:cNvPr id="9" name="Rectangle 8"/>
          <p:cNvSpPr/>
          <p:nvPr/>
        </p:nvSpPr>
        <p:spPr>
          <a:xfrm>
            <a:off x="3657600" y="0"/>
            <a:ext cx="5486400" cy="5143500"/>
          </a:xfrm>
          <a:prstGeom prst="rect">
            <a:avLst/>
          </a:prstGeom>
          <a:solidFill>
            <a:srgbClr val="8A1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72574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55745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7" name="Content Placeholder 6"/>
          <p:cNvSpPr>
            <a:spLocks noGrp="1"/>
          </p:cNvSpPr>
          <p:nvPr>
            <p:ph sz="quarter" idx="12"/>
          </p:nvPr>
        </p:nvSpPr>
        <p:spPr>
          <a:xfrm>
            <a:off x="941388" y="1200150"/>
            <a:ext cx="7885112"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
        <p:nvSpPr>
          <p:cNvPr id="8" name="Rectangle 7"/>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64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5008204" y="1200151"/>
            <a:ext cx="3818296"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473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354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693291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41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2437" y="0"/>
            <a:ext cx="4992062"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lvl1pPr>
              <a:defRPr>
                <a:solidFill>
                  <a:srgbClr val="FFFFFF"/>
                </a:solidFill>
              </a:defRPr>
            </a:lvl1pPr>
          </a:lstStyle>
          <a:p>
            <a:r>
              <a:rPr lang="en-US" dirty="0"/>
              <a:t>Drag picture to placeholder or click icon to add</a:t>
            </a:r>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solidFill>
                  <a:schemeClr val="bg1"/>
                </a:solidFill>
              </a:defRPr>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solidFill>
                  <a:schemeClr val="bg1"/>
                </a:solidFill>
              </a:defRPr>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solidFill>
                  <a:schemeClr val="bg1"/>
                </a:solidFill>
              </a:defRPr>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solidFill>
                  <a:schemeClr val="bg1"/>
                </a:solidFill>
              </a:defRPr>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Click to 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dirty="0">
                <a:ln>
                  <a:noFill/>
                </a:ln>
                <a:solidFill>
                  <a:srgbClr val="333F48"/>
                </a:solidFill>
                <a:effectLst/>
                <a:uLnTx/>
                <a:uFillTx/>
                <a:latin typeface="Arial"/>
                <a:ea typeface="+mn-ea"/>
                <a:cs typeface="Arial"/>
              </a:rPr>
              <a:t>Fourth level</a:t>
            </a:r>
          </a:p>
        </p:txBody>
      </p:sp>
    </p:spTree>
    <p:extLst>
      <p:ext uri="{BB962C8B-B14F-4D97-AF65-F5344CB8AC3E}">
        <p14:creationId xmlns:p14="http://schemas.microsoft.com/office/powerpoint/2010/main" val="887002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chemeClr val="tx1"/>
          </a:solidFill>
          <a:ln>
            <a:noFill/>
          </a:ln>
        </p:spPr>
        <p:txBody>
          <a:bodyPr/>
          <a:lstStyle>
            <a:lvl1pPr>
              <a:defRPr>
                <a:solidFill>
                  <a:srgbClr val="FFFFFF"/>
                </a:solidFill>
              </a:defRPr>
            </a:lvl1pPr>
          </a:lstStyle>
          <a:p>
            <a:r>
              <a:rPr lang="en-US" dirty="0"/>
              <a:t>Drag picture to placeholder or click icon to add</a:t>
            </a:r>
          </a:p>
        </p:txBody>
      </p:sp>
    </p:spTree>
    <p:extLst>
      <p:ext uri="{BB962C8B-B14F-4D97-AF65-F5344CB8AC3E}">
        <p14:creationId xmlns:p14="http://schemas.microsoft.com/office/powerpoint/2010/main" val="235683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4" y="0"/>
            <a:ext cx="3195053" cy="5143500"/>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2160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chemeClr val="tx1"/>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2C2A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78337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descr="master_bg.png"/>
          <p:cNvPicPr>
            <a:picLocks noChangeAspect="1"/>
          </p:cNvPicPr>
          <p:nvPr userDrawn="1"/>
        </p:nvPicPr>
        <p:blipFill>
          <a:blip r:embed="rId2"/>
          <a:stretch>
            <a:fillRect/>
          </a:stretch>
        </p:blipFill>
        <p:spPr>
          <a:xfrm>
            <a:off x="2260600" y="-19051"/>
            <a:ext cx="6883400" cy="5162551"/>
          </a:xfrm>
          <a:prstGeom prst="rect">
            <a:avLst/>
          </a:prstGeom>
        </p:spPr>
      </p:pic>
      <p:sp>
        <p:nvSpPr>
          <p:cNvPr id="9" name="Rectangle 8"/>
          <p:cNvSpPr/>
          <p:nvPr/>
        </p:nvSpPr>
        <p:spPr>
          <a:xfrm>
            <a:off x="457200" y="0"/>
            <a:ext cx="5491748"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49808"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49808"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0" y="0"/>
            <a:ext cx="457200" cy="5143500"/>
          </a:xfrm>
          <a:prstGeom prst="rect">
            <a:avLst/>
          </a:prstGeom>
          <a:solidFill>
            <a:srgbClr val="002D72">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276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Content Placeholder 3"/>
          <p:cNvSpPr>
            <a:spLocks noGrp="1"/>
          </p:cNvSpPr>
          <p:nvPr>
            <p:ph sz="quarter" idx="12"/>
          </p:nvPr>
        </p:nvSpPr>
        <p:spPr>
          <a:xfrm>
            <a:off x="941388" y="1200150"/>
            <a:ext cx="7885112" cy="3143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14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p:spPr>
        <p:txBody>
          <a:bodyPr/>
          <a:lstStyle/>
          <a:p>
            <a:r>
              <a:rPr lang="en-US"/>
              <a:t>Click icon to add picture</a:t>
            </a:r>
            <a:endParaRPr lang="en-US" dirty="0"/>
          </a:p>
        </p:txBody>
      </p:sp>
      <p:sp>
        <p:nvSpPr>
          <p:cNvPr id="12" name="Content Placeholder 2"/>
          <p:cNvSpPr>
            <a:spLocks noGrp="1"/>
          </p:cNvSpPr>
          <p:nvPr>
            <p:ph sz="half" idx="11"/>
          </p:nvPr>
        </p:nvSpPr>
        <p:spPr>
          <a:xfrm>
            <a:off x="5626100" y="685803"/>
            <a:ext cx="3200400" cy="3880247"/>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Edit Master text styles</a:t>
            </a:r>
          </a:p>
          <a:p>
            <a:pPr marL="342900" marR="0" lvl="1"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Second level</a:t>
            </a:r>
          </a:p>
          <a:p>
            <a:pPr marL="342900" marR="0" lvl="2"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Third level</a:t>
            </a:r>
          </a:p>
          <a:p>
            <a:pPr marL="342900" marR="0" lvl="3" indent="-342900" algn="l" defTabSz="457200" rtl="0" eaLnBrk="1" fontAlgn="auto" latinLnBrk="0" hangingPunct="1">
              <a:lnSpc>
                <a:spcPct val="102000"/>
              </a:lnSpc>
              <a:spcBef>
                <a:spcPts val="600"/>
              </a:spcBef>
              <a:spcAft>
                <a:spcPts val="1400"/>
              </a:spcAft>
              <a:buClrTx/>
              <a:buSzPct val="100000"/>
              <a:buFontTx/>
              <a:buBlip>
                <a:blip r:embed="rId2"/>
              </a:buBlip>
              <a:tabLst/>
              <a:defRPr/>
            </a:pPr>
            <a:r>
              <a:rPr kumimoji="0" lang="en-US" sz="2400" b="0" i="0" u="none" strike="noStrike" kern="1200" cap="none" spc="0" normalizeH="0" baseline="0" noProof="0">
                <a:ln>
                  <a:noFill/>
                </a:ln>
                <a:solidFill>
                  <a:srgbClr val="333F48"/>
                </a:solidFill>
                <a:effectLst/>
                <a:uLnTx/>
                <a:uFillTx/>
                <a:latin typeface="Arial"/>
                <a:ea typeface="+mn-ea"/>
                <a:cs typeface="Arial"/>
              </a:rPr>
              <a:t>Fourth level</a:t>
            </a:r>
          </a:p>
        </p:txBody>
      </p:sp>
      <p:sp>
        <p:nvSpPr>
          <p:cNvPr id="15" name="Rectangle 14"/>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1103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5" name="Content Placeholder 4"/>
          <p:cNvSpPr>
            <a:spLocks noGrp="1"/>
          </p:cNvSpPr>
          <p:nvPr>
            <p:ph sz="quarter" idx="11"/>
          </p:nvPr>
        </p:nvSpPr>
        <p:spPr>
          <a:xfrm>
            <a:off x="941443"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2"/>
          </p:nvPr>
        </p:nvSpPr>
        <p:spPr>
          <a:xfrm>
            <a:off x="5008204" y="1200151"/>
            <a:ext cx="3818296" cy="339447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35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941443" y="1200151"/>
            <a:ext cx="7315200" cy="2743200"/>
          </a:xfrm>
        </p:spPr>
        <p:txBody>
          <a:bodyPr/>
          <a:lstStyle/>
          <a:p>
            <a:r>
              <a:rPr lang="en-US" dirty="0"/>
              <a:t>Drag picture to placeholder or click icon to add</a:t>
            </a:r>
          </a:p>
        </p:txBody>
      </p:sp>
      <p:sp>
        <p:nvSpPr>
          <p:cNvPr id="6"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
        <p:nvSpPr>
          <p:cNvPr id="4" name="Text Placeholder 3"/>
          <p:cNvSpPr>
            <a:spLocks noGrp="1"/>
          </p:cNvSpPr>
          <p:nvPr>
            <p:ph type="body" sz="quarter" idx="11"/>
          </p:nvPr>
        </p:nvSpPr>
        <p:spPr>
          <a:xfrm>
            <a:off x="950917" y="4049318"/>
            <a:ext cx="3535363" cy="333375"/>
          </a:xfrm>
        </p:spPr>
        <p:txBody>
          <a:bodyPr/>
          <a:lstStyle>
            <a:lvl1pPr marL="0" indent="0">
              <a:buFont typeface="Arial"/>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6170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rgbClr val="FFFFFF"/>
                </a:solidFill>
                <a:latin typeface="Arial"/>
                <a:cs typeface="Arial"/>
              </a:defRPr>
            </a:lvl1pPr>
          </a:lstStyle>
          <a:p>
            <a:fld id="{24791E93-A2B7-0848-BDB4-10A6DF01D9B6}" type="slidenum">
              <a:rPr lang="en-US" smtClean="0"/>
              <a:pPr/>
              <a:t>‹#›</a:t>
            </a:fld>
            <a:endParaRPr lang="en-US" dirty="0"/>
          </a:p>
        </p:txBody>
      </p:sp>
    </p:spTree>
    <p:extLst>
      <p:ext uri="{BB962C8B-B14F-4D97-AF65-F5344CB8AC3E}">
        <p14:creationId xmlns:p14="http://schemas.microsoft.com/office/powerpoint/2010/main" val="35639532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Rectangle 3"/>
          <p:cNvSpPr/>
          <p:nvPr userDrawn="1"/>
        </p:nvSpPr>
        <p:spPr>
          <a:xfrm>
            <a:off x="689434" y="4517572"/>
            <a:ext cx="8454571" cy="6259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5250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with bullets">
    <p:spTree>
      <p:nvGrpSpPr>
        <p:cNvPr id="1" name=""/>
        <p:cNvGrpSpPr/>
        <p:nvPr/>
      </p:nvGrpSpPr>
      <p:grpSpPr>
        <a:xfrm>
          <a:off x="0" y="0"/>
          <a:ext cx="0" cy="0"/>
          <a:chOff x="0" y="0"/>
          <a:chExt cx="0" cy="0"/>
        </a:xfrm>
      </p:grpSpPr>
      <p:sp>
        <p:nvSpPr>
          <p:cNvPr id="9" name="Rectangle 8"/>
          <p:cNvSpPr/>
          <p:nvPr userDrawn="1"/>
        </p:nvSpPr>
        <p:spPr>
          <a:xfrm>
            <a:off x="5486400" y="0"/>
            <a:ext cx="36576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443493" y="0"/>
            <a:ext cx="4992062"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457200" y="3"/>
            <a:ext cx="5029200" cy="5143499"/>
          </a:xfrm>
          <a:noFill/>
        </p:spPr>
        <p:txBody>
          <a:bodyPr/>
          <a:lstStyle>
            <a:lvl1pPr>
              <a:defRPr>
                <a:solidFill>
                  <a:schemeClr val="bg1"/>
                </a:solidFill>
              </a:defRPr>
            </a:lvl1pPr>
          </a:lstStyle>
          <a:p>
            <a:r>
              <a:rPr lang="en-US" dirty="0"/>
              <a:t>Drag picture to placeholder or click icon to add</a:t>
            </a:r>
          </a:p>
        </p:txBody>
      </p:sp>
      <p:sp>
        <p:nvSpPr>
          <p:cNvPr id="7" name="Content Placeholder 4"/>
          <p:cNvSpPr>
            <a:spLocks noGrp="1"/>
          </p:cNvSpPr>
          <p:nvPr>
            <p:ph sz="quarter" idx="12"/>
          </p:nvPr>
        </p:nvSpPr>
        <p:spPr>
          <a:xfrm>
            <a:off x="5791681" y="680648"/>
            <a:ext cx="3089852" cy="3967552"/>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494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200" y="3"/>
            <a:ext cx="8686800" cy="5143499"/>
          </a:xfrm>
          <a:solidFill>
            <a:srgbClr val="002D72"/>
          </a:solidFill>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0304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002D72">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accent3"/>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78156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7" name="Rectangle 6"/>
          <p:cNvSpPr/>
          <p:nvPr/>
        </p:nvSpPr>
        <p:spPr>
          <a:xfrm>
            <a:off x="-1" y="0"/>
            <a:ext cx="457201"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10"/>
          <p:cNvSpPr>
            <a:spLocks noGrp="1"/>
          </p:cNvSpPr>
          <p:nvPr>
            <p:ph type="pic" sz="quarter" idx="10"/>
          </p:nvPr>
        </p:nvSpPr>
        <p:spPr>
          <a:xfrm>
            <a:off x="457200" y="0"/>
            <a:ext cx="3199814" cy="5143500"/>
          </a:xfrm>
          <a:solidFill>
            <a:srgbClr val="002D72"/>
          </a:solidFill>
        </p:spPr>
        <p:txBody>
          <a:bodyPr/>
          <a:lstStyle>
            <a:lvl1pPr>
              <a:defRPr>
                <a:solidFill>
                  <a:srgbClr val="FFFFFF"/>
                </a:solidFill>
              </a:defRPr>
            </a:lvl1pPr>
          </a:lstStyle>
          <a:p>
            <a:r>
              <a:rPr lang="en-US" dirty="0"/>
              <a:t>Drag picture to placeholder or click icon to add</a:t>
            </a:r>
          </a:p>
        </p:txBody>
      </p:sp>
      <p:sp>
        <p:nvSpPr>
          <p:cNvPr id="9" name="Rectangle 8"/>
          <p:cNvSpPr/>
          <p:nvPr/>
        </p:nvSpPr>
        <p:spPr>
          <a:xfrm>
            <a:off x="3657600" y="0"/>
            <a:ext cx="5486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rgbClr val="F1C4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844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p:nvPr>
        </p:nvSpPr>
        <p:spPr>
          <a:xfrm>
            <a:off x="457200" y="3"/>
            <a:ext cx="8686800" cy="5143499"/>
          </a:xfrm>
        </p:spPr>
        <p:txBody>
          <a:bodyPr/>
          <a:lstStyle/>
          <a:p>
            <a:r>
              <a:rPr lang="en-US"/>
              <a:t>Click icon to add picture</a:t>
            </a:r>
          </a:p>
        </p:txBody>
      </p:sp>
      <p:sp>
        <p:nvSpPr>
          <p:cNvPr id="7" name="Rectangle 6"/>
          <p:cNvSpPr/>
          <p:nvPr userDrawn="1"/>
        </p:nvSpPr>
        <p:spPr>
          <a:xfrm>
            <a:off x="0" y="0"/>
            <a:ext cx="152400"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0"/>
            <a:ext cx="304800"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63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1" y="0"/>
            <a:ext cx="365225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57200" y="0"/>
            <a:ext cx="3195052" cy="51435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3652257" y="0"/>
            <a:ext cx="5488573" cy="51435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949622" y="772992"/>
            <a:ext cx="5038226" cy="1927349"/>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49622" y="2914650"/>
            <a:ext cx="5038226"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47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5" Type="http://schemas.openxmlformats.org/officeDocument/2006/relationships/image" Target="../media/image4.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5" Type="http://schemas.openxmlformats.org/officeDocument/2006/relationships/image" Target="../media/image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6.xml"/><Relationship Id="rId5" Type="http://schemas.openxmlformats.org/officeDocument/2006/relationships/slideLayout" Target="../slideLayouts/slideLayout52.xml"/><Relationship Id="rId15" Type="http://schemas.openxmlformats.org/officeDocument/2006/relationships/image" Target="../media/image4.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9.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7.xml"/><Relationship Id="rId5" Type="http://schemas.openxmlformats.org/officeDocument/2006/relationships/slideLayout" Target="../slideLayouts/slideLayout62.xml"/><Relationship Id="rId15" Type="http://schemas.openxmlformats.org/officeDocument/2006/relationships/image" Target="../media/image4.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9.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2.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8.xml"/><Relationship Id="rId5" Type="http://schemas.openxmlformats.org/officeDocument/2006/relationships/slideLayout" Target="../slideLayouts/slideLayout72.xml"/><Relationship Id="rId15" Type="http://schemas.openxmlformats.org/officeDocument/2006/relationships/image" Target="../media/image4.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FooterText.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9" name="Picture 8" descr="bugs-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845823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2" r:id="rId5"/>
    <p:sldLayoutId id="2147484074" r:id="rId6"/>
    <p:sldLayoutId id="2147484013" r:id="rId7"/>
    <p:sldLayoutId id="2147484014" r:id="rId8"/>
    <p:sldLayoutId id="2147484015" r:id="rId9"/>
    <p:sldLayoutId id="2147484016" r:id="rId10"/>
    <p:sldLayoutId id="2147484105" r:id="rId11"/>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5"/>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6"/>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586" y="205979"/>
            <a:ext cx="8374914"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1586" y="1200151"/>
            <a:ext cx="8374914" cy="3630386"/>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6878079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2" r:id="rId5"/>
    <p:sldLayoutId id="2147484073" r:id="rId6"/>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8"/>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9"/>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195062834"/>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4" r:id="rId5"/>
    <p:sldLayoutId id="2147484075" r:id="rId6"/>
    <p:sldLayoutId id="2147484025" r:id="rId7"/>
    <p:sldLayoutId id="2147484026" r:id="rId8"/>
    <p:sldLayoutId id="2147484027" r:id="rId9"/>
    <p:sldLayoutId id="2147484028"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413204184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6" r:id="rId5"/>
    <p:sldLayoutId id="2147484076" r:id="rId6"/>
    <p:sldLayoutId id="2147484037" r:id="rId7"/>
    <p:sldLayoutId id="2147484038" r:id="rId8"/>
    <p:sldLayoutId id="2147484039" r:id="rId9"/>
    <p:sldLayoutId id="2147484040"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2888432355"/>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8" r:id="rId5"/>
    <p:sldLayoutId id="2147484077" r:id="rId6"/>
    <p:sldLayoutId id="2147484049" r:id="rId7"/>
    <p:sldLayoutId id="2147484050" r:id="rId8"/>
    <p:sldLayoutId id="2147484051" r:id="rId9"/>
    <p:sldLayoutId id="2147484052" r:id="rId10"/>
  </p:sldLayoutIdLst>
  <p:hf hdr="0" ftr="0" dt="0"/>
  <p:txStyles>
    <p:titleStyle>
      <a:lvl1pPr algn="l" defTabSz="457200" rtl="0" eaLnBrk="1" latinLnBrk="0" hangingPunct="1">
        <a:spcBef>
          <a:spcPct val="0"/>
        </a:spcBef>
        <a:buNone/>
        <a:defRPr sz="3600" b="1" kern="1200">
          <a:solidFill>
            <a:schemeClr val="accent1"/>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tx2"/>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FooterTex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12" name="Picture 11" descr="bugs-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07" y="4626606"/>
            <a:ext cx="704041" cy="419743"/>
          </a:xfrm>
          <a:prstGeom prst="rect">
            <a:avLst/>
          </a:prstGeom>
        </p:spPr>
      </p:pic>
    </p:spTree>
    <p:extLst>
      <p:ext uri="{BB962C8B-B14F-4D97-AF65-F5344CB8AC3E}">
        <p14:creationId xmlns:p14="http://schemas.microsoft.com/office/powerpoint/2010/main" val="345192000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60" r:id="rId5"/>
    <p:sldLayoutId id="2147484078" r:id="rId6"/>
    <p:sldLayoutId id="2147484061" r:id="rId7"/>
    <p:sldLayoutId id="2147484062" r:id="rId8"/>
    <p:sldLayoutId id="2147484063" r:id="rId9"/>
    <p:sldLayoutId id="2147484064" r:id="rId10"/>
  </p:sldLayoutIdLst>
  <p:hf hdr="0" ftr="0" dt="0"/>
  <p:txStyles>
    <p:titleStyle>
      <a:lvl1pPr algn="l" defTabSz="457200" rtl="0" eaLnBrk="1" latinLnBrk="0" hangingPunct="1">
        <a:spcBef>
          <a:spcPct val="0"/>
        </a:spcBef>
        <a:buNone/>
        <a:defRPr sz="3600" b="1" kern="1200">
          <a:solidFill>
            <a:schemeClr val="accent2"/>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FooterText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pic>
        <p:nvPicPr>
          <p:cNvPr id="23" name="Picture 22" descr="bugs-0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sp>
        <p:nvSpPr>
          <p:cNvPr id="12" name="Rectangle 11"/>
          <p:cNvSpPr/>
          <p:nvPr/>
        </p:nvSpPr>
        <p:spPr>
          <a:xfrm>
            <a:off x="0" y="0"/>
            <a:ext cx="464627" cy="5144096"/>
          </a:xfrm>
          <a:prstGeom prst="rect">
            <a:avLst/>
          </a:prstGeom>
          <a:solidFill>
            <a:srgbClr val="4B4A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88965"/>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9" r:id="rId5"/>
    <p:sldLayoutId id="2147484100" r:id="rId6"/>
    <p:sldLayoutId id="2147484101" r:id="rId7"/>
    <p:sldLayoutId id="2147484102" r:id="rId8"/>
    <p:sldLayoutId id="2147484103" r:id="rId9"/>
    <p:sldLayoutId id="2147484104"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15" name="Rectangle 14"/>
          <p:cNvSpPr/>
          <p:nvPr/>
        </p:nvSpPr>
        <p:spPr>
          <a:xfrm>
            <a:off x="0" y="0"/>
            <a:ext cx="457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41446" y="205979"/>
            <a:ext cx="7885057" cy="857250"/>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941446" y="1200151"/>
            <a:ext cx="7885057"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p:nvPr/>
        </p:nvCxnSpPr>
        <p:spPr>
          <a:xfrm rot="5400000">
            <a:off x="8066388" y="4941193"/>
            <a:ext cx="404217"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4"/>
          </p:nvPr>
        </p:nvSpPr>
        <p:spPr>
          <a:xfrm>
            <a:off x="6692900" y="4710114"/>
            <a:ext cx="2133600" cy="273844"/>
          </a:xfrm>
          <a:prstGeom prst="rect">
            <a:avLst/>
          </a:prstGeom>
        </p:spPr>
        <p:txBody>
          <a:bodyPr vert="horz" lIns="91440" tIns="45720" rIns="91440" bIns="45720" rtlCol="0" anchor="ctr"/>
          <a:lstStyle>
            <a:lvl1pPr algn="r">
              <a:defRPr sz="1050">
                <a:solidFill>
                  <a:schemeClr val="bg1"/>
                </a:solidFill>
                <a:latin typeface="Arial"/>
                <a:cs typeface="Arial"/>
              </a:defRPr>
            </a:lvl1pPr>
          </a:lstStyle>
          <a:p>
            <a:fld id="{24791E93-A2B7-0848-BDB4-10A6DF01D9B6}" type="slidenum">
              <a:rPr lang="en-US" smtClean="0"/>
              <a:pPr/>
              <a:t>‹#›</a:t>
            </a:fld>
            <a:endParaRPr lang="en-US" dirty="0"/>
          </a:p>
        </p:txBody>
      </p:sp>
      <p:cxnSp>
        <p:nvCxnSpPr>
          <p:cNvPr id="10" name="Straight Connector 9"/>
          <p:cNvCxnSpPr/>
          <p:nvPr/>
        </p:nvCxnSpPr>
        <p:spPr>
          <a:xfrm rot="5400000">
            <a:off x="8066388" y="4941193"/>
            <a:ext cx="404217" cy="1588"/>
          </a:xfrm>
          <a:prstGeom prst="line">
            <a:avLst/>
          </a:prstGeom>
          <a:ln w="3175"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1"/>
            <a:ext cx="457200" cy="5143500"/>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bugs-03.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656" y="4629153"/>
            <a:ext cx="704112" cy="419114"/>
          </a:xfrm>
          <a:prstGeom prst="rect">
            <a:avLst/>
          </a:prstGeom>
        </p:spPr>
      </p:pic>
      <p:pic>
        <p:nvPicPr>
          <p:cNvPr id="11" name="Picture 10" descr="FooterText_whit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5365" y="4805364"/>
            <a:ext cx="1561390" cy="114304"/>
          </a:xfrm>
          <a:prstGeom prst="rect">
            <a:avLst/>
          </a:prstGeom>
        </p:spPr>
      </p:pic>
    </p:spTree>
    <p:extLst>
      <p:ext uri="{BB962C8B-B14F-4D97-AF65-F5344CB8AC3E}">
        <p14:creationId xmlns:p14="http://schemas.microsoft.com/office/powerpoint/2010/main" val="260770887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6" r:id="rId5"/>
    <p:sldLayoutId id="2147484087" r:id="rId6"/>
    <p:sldLayoutId id="2147484088" r:id="rId7"/>
    <p:sldLayoutId id="2147484089" r:id="rId8"/>
    <p:sldLayoutId id="2147484090" r:id="rId9"/>
    <p:sldLayoutId id="2147484091" r:id="rId10"/>
  </p:sldLayoutIdLst>
  <p:hf hdr="0" ftr="0" dt="0"/>
  <p:txStyles>
    <p:titleStyle>
      <a:lvl1pPr algn="l" defTabSz="457200" rtl="0" eaLnBrk="1" latinLnBrk="0" hangingPunct="1">
        <a:spcBef>
          <a:spcPct val="0"/>
        </a:spcBef>
        <a:buNone/>
        <a:defRPr sz="3600" b="1" kern="1200">
          <a:solidFill>
            <a:srgbClr val="F1C400"/>
          </a:solidFill>
          <a:latin typeface="Arial"/>
          <a:ea typeface="+mj-ea"/>
          <a:cs typeface="Arial"/>
        </a:defRPr>
      </a:lvl1pPr>
    </p:titleStyle>
    <p:bodyStyle>
      <a:lvl1pPr marL="342900" indent="-342900" algn="l" defTabSz="457200" rtl="0" eaLnBrk="1" latinLnBrk="0" hangingPunct="1">
        <a:lnSpc>
          <a:spcPct val="102000"/>
        </a:lnSpc>
        <a:spcBef>
          <a:spcPts val="600"/>
        </a:spcBef>
        <a:spcAft>
          <a:spcPts val="1400"/>
        </a:spcAft>
        <a:buClrTx/>
        <a:buSzPct val="110000"/>
        <a:buFontTx/>
        <a:buBlip>
          <a:blip r:embed="rId14"/>
        </a:buBlip>
        <a:defRPr sz="2400" kern="1200">
          <a:solidFill>
            <a:schemeClr val="bg1"/>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bg1"/>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15"/>
        </a:buBlip>
        <a:defRPr sz="1600" kern="1200">
          <a:solidFill>
            <a:schemeClr val="bg1"/>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bg1"/>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6.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microsoft.com/office/2007/relationships/hdphoto" Target="../media/hdphoto1.wdp"/><Relationship Id="rId5"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4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D490-88AB-9D46-BB50-C8CF8D0ECAF8}"/>
              </a:ext>
            </a:extLst>
          </p:cNvPr>
          <p:cNvSpPr>
            <a:spLocks noGrp="1"/>
          </p:cNvSpPr>
          <p:nvPr>
            <p:ph type="ctrTitle"/>
          </p:nvPr>
        </p:nvSpPr>
        <p:spPr/>
        <p:txBody>
          <a:bodyPr/>
          <a:lstStyle/>
          <a:p>
            <a:r>
              <a:rPr lang="en-US" dirty="0"/>
              <a:t>Protein Changes in the Aging Heart</a:t>
            </a:r>
          </a:p>
        </p:txBody>
      </p:sp>
      <p:sp>
        <p:nvSpPr>
          <p:cNvPr id="3" name="Subtitle 2">
            <a:extLst>
              <a:ext uri="{FF2B5EF4-FFF2-40B4-BE49-F238E27FC236}">
                <a16:creationId xmlns:a16="http://schemas.microsoft.com/office/drawing/2014/main" id="{40BBE193-622A-CF4F-B902-C0C7D69750C3}"/>
              </a:ext>
            </a:extLst>
          </p:cNvPr>
          <p:cNvSpPr>
            <a:spLocks noGrp="1"/>
          </p:cNvSpPr>
          <p:nvPr>
            <p:ph type="subTitle" idx="1"/>
          </p:nvPr>
        </p:nvSpPr>
        <p:spPr/>
        <p:txBody>
          <a:bodyPr/>
          <a:lstStyle/>
          <a:p>
            <a:r>
              <a:rPr lang="en-US"/>
              <a:t>Daniel Alfonsetti</a:t>
            </a:r>
          </a:p>
          <a:p>
            <a:r>
              <a:rPr lang="en-US"/>
              <a:t>JAX Summer Student Program 2018</a:t>
            </a:r>
          </a:p>
          <a:p>
            <a:endParaRPr lang="en-US" dirty="0"/>
          </a:p>
        </p:txBody>
      </p:sp>
    </p:spTree>
    <p:extLst>
      <p:ext uri="{BB962C8B-B14F-4D97-AF65-F5344CB8AC3E}">
        <p14:creationId xmlns:p14="http://schemas.microsoft.com/office/powerpoint/2010/main" val="422595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7DEB8E-47A5-D14D-AC9E-DF7E2999FEA7}"/>
              </a:ext>
            </a:extLst>
          </p:cNvPr>
          <p:cNvGrpSpPr/>
          <p:nvPr/>
        </p:nvGrpSpPr>
        <p:grpSpPr>
          <a:xfrm>
            <a:off x="4945861" y="404685"/>
            <a:ext cx="1622028" cy="2066058"/>
            <a:chOff x="4844223" y="675193"/>
            <a:chExt cx="1622028" cy="2066058"/>
          </a:xfrm>
        </p:grpSpPr>
        <p:pic>
          <p:nvPicPr>
            <p:cNvPr id="8" name="Picture 7">
              <a:extLst>
                <a:ext uri="{FF2B5EF4-FFF2-40B4-BE49-F238E27FC236}">
                  <a16:creationId xmlns:a16="http://schemas.microsoft.com/office/drawing/2014/main" id="{0F1A2D42-8FC0-234B-8E73-0BF0B10AA059}"/>
                </a:ext>
              </a:extLst>
            </p:cNvPr>
            <p:cNvPicPr>
              <a:picLocks noChangeAspect="1"/>
            </p:cNvPicPr>
            <p:nvPr/>
          </p:nvPicPr>
          <p:blipFill>
            <a:blip r:embed="rId3"/>
            <a:stretch>
              <a:fillRect/>
            </a:stretch>
          </p:blipFill>
          <p:spPr>
            <a:xfrm>
              <a:off x="4844223" y="675193"/>
              <a:ext cx="1622028" cy="2066058"/>
            </a:xfrm>
            <a:prstGeom prst="rect">
              <a:avLst/>
            </a:prstGeom>
          </p:spPr>
        </p:pic>
        <p:pic>
          <p:nvPicPr>
            <p:cNvPr id="9" name="Picture 8">
              <a:extLst>
                <a:ext uri="{FF2B5EF4-FFF2-40B4-BE49-F238E27FC236}">
                  <a16:creationId xmlns:a16="http://schemas.microsoft.com/office/drawing/2014/main" id="{709FE376-97E6-F448-8CB0-CAD8BD4B54F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10504" b="100000" l="8019" r="89623"/>
                      </a14:imgEffect>
                    </a14:imgLayer>
                  </a14:imgProps>
                </a:ext>
              </a:extLst>
            </a:blip>
            <a:srcRect l="12937" t="9850" r="22657" b="11760"/>
            <a:stretch/>
          </p:blipFill>
          <p:spPr>
            <a:xfrm>
              <a:off x="5936503" y="1168119"/>
              <a:ext cx="373708" cy="510634"/>
            </a:xfrm>
            <a:prstGeom prst="rect">
              <a:avLst/>
            </a:prstGeom>
          </p:spPr>
        </p:pic>
      </p:grpSp>
      <p:sp>
        <p:nvSpPr>
          <p:cNvPr id="2" name="Title 1">
            <a:extLst>
              <a:ext uri="{FF2B5EF4-FFF2-40B4-BE49-F238E27FC236}">
                <a16:creationId xmlns:a16="http://schemas.microsoft.com/office/drawing/2014/main" id="{C5EF9290-010A-2549-8DFC-E24E4F4E00D1}"/>
              </a:ext>
            </a:extLst>
          </p:cNvPr>
          <p:cNvSpPr>
            <a:spLocks noGrp="1"/>
          </p:cNvSpPr>
          <p:nvPr>
            <p:ph type="title"/>
          </p:nvPr>
        </p:nvSpPr>
        <p:spPr>
          <a:xfrm>
            <a:off x="613386" y="112298"/>
            <a:ext cx="7885057" cy="857250"/>
          </a:xfrm>
        </p:spPr>
        <p:txBody>
          <a:bodyPr/>
          <a:lstStyle/>
          <a:p>
            <a:r>
              <a:rPr lang="en-US" dirty="0"/>
              <a:t>Genes</a:t>
            </a:r>
          </a:p>
        </p:txBody>
      </p:sp>
      <p:sp>
        <p:nvSpPr>
          <p:cNvPr id="3" name="Slide Number Placeholder 2">
            <a:extLst>
              <a:ext uri="{FF2B5EF4-FFF2-40B4-BE49-F238E27FC236}">
                <a16:creationId xmlns:a16="http://schemas.microsoft.com/office/drawing/2014/main" id="{073A3665-AEC7-1141-8F2C-890301B0D3B0}"/>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10</a:t>
            </a:fld>
            <a:endParaRPr lang="en-US" dirty="0"/>
          </a:p>
        </p:txBody>
      </p:sp>
      <p:sp>
        <p:nvSpPr>
          <p:cNvPr id="4" name="Content Placeholder 3">
            <a:extLst>
              <a:ext uri="{FF2B5EF4-FFF2-40B4-BE49-F238E27FC236}">
                <a16:creationId xmlns:a16="http://schemas.microsoft.com/office/drawing/2014/main" id="{E40142CA-C5E4-DA44-950E-98DEDCDB914F}"/>
              </a:ext>
            </a:extLst>
          </p:cNvPr>
          <p:cNvSpPr>
            <a:spLocks noGrp="1"/>
          </p:cNvSpPr>
          <p:nvPr>
            <p:ph sz="quarter" idx="4294967295"/>
          </p:nvPr>
        </p:nvSpPr>
        <p:spPr>
          <a:xfrm>
            <a:off x="535327" y="749812"/>
            <a:ext cx="4181100" cy="4097619"/>
          </a:xfrm>
        </p:spPr>
        <p:txBody>
          <a:bodyPr/>
          <a:lstStyle/>
          <a:p>
            <a:pPr>
              <a:lnSpc>
                <a:spcPct val="100000"/>
              </a:lnSpc>
              <a:spcBef>
                <a:spcPts val="0"/>
              </a:spcBef>
              <a:spcAft>
                <a:spcPts val="1800"/>
              </a:spcAft>
            </a:pPr>
            <a:r>
              <a:rPr lang="en-US" dirty="0" err="1"/>
              <a:t>Ttn</a:t>
            </a:r>
            <a:r>
              <a:rPr lang="en-US" dirty="0"/>
              <a:t> – </a:t>
            </a:r>
            <a:r>
              <a:rPr lang="en-US" sz="1600" dirty="0"/>
              <a:t>Titin. Largest protein. provides structure, flexibility, and stability to sarcomeres</a:t>
            </a:r>
          </a:p>
          <a:p>
            <a:pPr>
              <a:lnSpc>
                <a:spcPct val="100000"/>
              </a:lnSpc>
              <a:spcBef>
                <a:spcPts val="0"/>
              </a:spcBef>
              <a:spcAft>
                <a:spcPts val="1800"/>
              </a:spcAft>
            </a:pPr>
            <a:r>
              <a:rPr lang="en-US" dirty="0"/>
              <a:t>Myh3/Myh6 – </a:t>
            </a:r>
            <a:r>
              <a:rPr lang="en-US" sz="1600" dirty="0"/>
              <a:t>Myosin heavy chain 3 and 6. Structural component of sarcomeres; helps generate mechanical force needed for contraction</a:t>
            </a:r>
          </a:p>
          <a:p>
            <a:pPr>
              <a:lnSpc>
                <a:spcPct val="100000"/>
              </a:lnSpc>
              <a:spcBef>
                <a:spcPts val="0"/>
              </a:spcBef>
              <a:spcAft>
                <a:spcPts val="1800"/>
              </a:spcAft>
            </a:pPr>
            <a:r>
              <a:rPr lang="en-US" dirty="0"/>
              <a:t>Mybpc3 </a:t>
            </a:r>
            <a:r>
              <a:rPr lang="en-US" sz="1800" dirty="0"/>
              <a:t>– </a:t>
            </a:r>
            <a:r>
              <a:rPr lang="en-US" sz="1600" dirty="0"/>
              <a:t>cardiac myosin binding protein C, keeps thick filaments in cardiac sarcomeres from breaking down</a:t>
            </a:r>
          </a:p>
          <a:p>
            <a:pPr>
              <a:lnSpc>
                <a:spcPct val="100000"/>
              </a:lnSpc>
              <a:spcBef>
                <a:spcPts val="0"/>
              </a:spcBef>
              <a:spcAft>
                <a:spcPts val="1800"/>
              </a:spcAft>
            </a:pPr>
            <a:r>
              <a:rPr lang="en-US" dirty="0"/>
              <a:t>Actg2 - </a:t>
            </a:r>
            <a:r>
              <a:rPr lang="en-US" sz="1600" dirty="0"/>
              <a:t>gamma (</a:t>
            </a:r>
            <a:r>
              <a:rPr lang="el-GR" sz="1600" dirty="0"/>
              <a:t>γ)-2 </a:t>
            </a:r>
            <a:r>
              <a:rPr lang="en-US" sz="1600" dirty="0"/>
              <a:t>actin. Forms filaments useful in muscle contraction</a:t>
            </a:r>
            <a:endParaRPr lang="en-US" sz="1800" dirty="0"/>
          </a:p>
        </p:txBody>
      </p:sp>
      <p:pic>
        <p:nvPicPr>
          <p:cNvPr id="7" name="Picture 6">
            <a:extLst>
              <a:ext uri="{FF2B5EF4-FFF2-40B4-BE49-F238E27FC236}">
                <a16:creationId xmlns:a16="http://schemas.microsoft.com/office/drawing/2014/main" id="{B33929FF-90F2-0E40-A082-B8FE76223389}"/>
              </a:ext>
            </a:extLst>
          </p:cNvPr>
          <p:cNvPicPr>
            <a:picLocks noChangeAspect="1"/>
          </p:cNvPicPr>
          <p:nvPr/>
        </p:nvPicPr>
        <p:blipFill>
          <a:blip r:embed="rId5"/>
          <a:stretch>
            <a:fillRect/>
          </a:stretch>
        </p:blipFill>
        <p:spPr>
          <a:xfrm flipH="1">
            <a:off x="6473001" y="-21778"/>
            <a:ext cx="2218295" cy="2171711"/>
          </a:xfrm>
          <a:prstGeom prst="rect">
            <a:avLst/>
          </a:prstGeom>
        </p:spPr>
      </p:pic>
      <p:sp>
        <p:nvSpPr>
          <p:cNvPr id="11" name="Content Placeholder 3">
            <a:extLst>
              <a:ext uri="{FF2B5EF4-FFF2-40B4-BE49-F238E27FC236}">
                <a16:creationId xmlns:a16="http://schemas.microsoft.com/office/drawing/2014/main" id="{B37685AD-4221-D744-A8C4-1107137F7196}"/>
              </a:ext>
            </a:extLst>
          </p:cNvPr>
          <p:cNvSpPr txBox="1">
            <a:spLocks/>
          </p:cNvSpPr>
          <p:nvPr/>
        </p:nvSpPr>
        <p:spPr>
          <a:xfrm>
            <a:off x="5171316" y="3184120"/>
            <a:ext cx="4035270" cy="1870683"/>
          </a:xfrm>
          <a:prstGeom prst="rect">
            <a:avLst/>
          </a:prstGeom>
        </p:spPr>
        <p:txBody>
          <a:bodyPr/>
          <a:lstStyle>
            <a:lvl1pPr marL="342900" indent="-342900" algn="l" defTabSz="457200" rtl="0" eaLnBrk="1" latinLnBrk="0" hangingPunct="1">
              <a:lnSpc>
                <a:spcPct val="102000"/>
              </a:lnSpc>
              <a:spcBef>
                <a:spcPts val="600"/>
              </a:spcBef>
              <a:spcAft>
                <a:spcPts val="1400"/>
              </a:spcAft>
              <a:buClrTx/>
              <a:buSzPct val="110000"/>
              <a:buFontTx/>
              <a:buBlip>
                <a:blip r:embed="rId6"/>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7"/>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Cardiac muscle tissue morphogenesis </a:t>
            </a:r>
          </a:p>
          <a:p>
            <a:r>
              <a:rPr lang="en-US" sz="1600" dirty="0"/>
              <a:t>Regulation of heart rate </a:t>
            </a:r>
          </a:p>
          <a:p>
            <a:r>
              <a:rPr lang="en-US" sz="1600" dirty="0"/>
              <a:t>Cardiac muscle contraction </a:t>
            </a:r>
          </a:p>
          <a:p>
            <a:r>
              <a:rPr lang="en-US" sz="1600" dirty="0"/>
              <a:t>Hypertrophic Cardiomyopathy</a:t>
            </a:r>
          </a:p>
        </p:txBody>
      </p:sp>
      <p:sp>
        <p:nvSpPr>
          <p:cNvPr id="13" name="Title 1">
            <a:extLst>
              <a:ext uri="{FF2B5EF4-FFF2-40B4-BE49-F238E27FC236}">
                <a16:creationId xmlns:a16="http://schemas.microsoft.com/office/drawing/2014/main" id="{D13E8F60-29AB-014B-B967-C6C1622201E7}"/>
              </a:ext>
            </a:extLst>
          </p:cNvPr>
          <p:cNvSpPr txBox="1">
            <a:spLocks/>
          </p:cNvSpPr>
          <p:nvPr/>
        </p:nvSpPr>
        <p:spPr>
          <a:xfrm>
            <a:off x="5756875" y="2708865"/>
            <a:ext cx="2864152" cy="553721"/>
          </a:xfrm>
          <a:prstGeom prst="rect">
            <a:avLst/>
          </a:prstGeom>
        </p:spPr>
        <p:txBody>
          <a:bodyPr vert="horz" lIns="0" tIns="45720" rIns="91440" bIns="45720" rtlCol="0" anchor="t" anchorCtr="0">
            <a:noAutofit/>
          </a:bodyPr>
          <a:lstStyle>
            <a:lvl1pPr algn="l" defTabSz="457200" rtl="0" eaLnBrk="1" latinLnBrk="0" hangingPunct="1">
              <a:spcBef>
                <a:spcPct val="0"/>
              </a:spcBef>
              <a:buNone/>
              <a:defRPr sz="3600" b="1" kern="1200">
                <a:solidFill>
                  <a:schemeClr val="accent2"/>
                </a:solidFill>
                <a:latin typeface="Arial"/>
                <a:ea typeface="+mj-ea"/>
                <a:cs typeface="Arial"/>
              </a:defRPr>
            </a:lvl1pPr>
          </a:lstStyle>
          <a:p>
            <a:r>
              <a:rPr lang="en-US" sz="2000" dirty="0"/>
              <a:t>Enriched Categories</a:t>
            </a:r>
          </a:p>
        </p:txBody>
      </p:sp>
    </p:spTree>
    <p:extLst>
      <p:ext uri="{BB962C8B-B14F-4D97-AF65-F5344CB8AC3E}">
        <p14:creationId xmlns:p14="http://schemas.microsoft.com/office/powerpoint/2010/main" val="1292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1.23457E-7 L -0.13698 0.06698 " pathEditMode="relative" rAng="0" ptsTypes="AA">
                                      <p:cBhvr>
                                        <p:cTn id="14" dur="2000" fill="hold"/>
                                        <p:tgtEl>
                                          <p:spTgt spid="7"/>
                                        </p:tgtEl>
                                        <p:attrNameLst>
                                          <p:attrName>ppt_x</p:attrName>
                                          <p:attrName>ppt_y</p:attrName>
                                        </p:attrNameLst>
                                      </p:cBhvr>
                                      <p:rCtr x="-6858" y="333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87F324-F3CB-554B-B0D9-490D77439D56}"/>
              </a:ext>
            </a:extLst>
          </p:cNvPr>
          <p:cNvPicPr>
            <a:picLocks noChangeAspect="1"/>
          </p:cNvPicPr>
          <p:nvPr/>
        </p:nvPicPr>
        <p:blipFill>
          <a:blip r:embed="rId3"/>
          <a:stretch>
            <a:fillRect/>
          </a:stretch>
        </p:blipFill>
        <p:spPr>
          <a:xfrm>
            <a:off x="482122" y="0"/>
            <a:ext cx="8661877" cy="5143500"/>
          </a:xfrm>
          <a:prstGeom prst="rect">
            <a:avLst/>
          </a:prstGeom>
        </p:spPr>
      </p:pic>
    </p:spTree>
    <p:extLst>
      <p:ext uri="{BB962C8B-B14F-4D97-AF65-F5344CB8AC3E}">
        <p14:creationId xmlns:p14="http://schemas.microsoft.com/office/powerpoint/2010/main" val="238274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2F54-5098-F946-9951-CFA8749C5087}"/>
              </a:ext>
            </a:extLst>
          </p:cNvPr>
          <p:cNvSpPr>
            <a:spLocks noGrp="1"/>
          </p:cNvSpPr>
          <p:nvPr>
            <p:ph type="title"/>
          </p:nvPr>
        </p:nvSpPr>
        <p:spPr>
          <a:xfrm>
            <a:off x="941446" y="836341"/>
            <a:ext cx="7885057" cy="464864"/>
          </a:xfrm>
        </p:spPr>
        <p:txBody>
          <a:bodyPr/>
          <a:lstStyle/>
          <a:p>
            <a:pPr algn="ctr"/>
            <a:r>
              <a:rPr lang="en-US" sz="2000" dirty="0"/>
              <a:t>TTN Expression Age-Interaction QTL</a:t>
            </a:r>
          </a:p>
        </p:txBody>
      </p:sp>
      <p:pic>
        <p:nvPicPr>
          <p:cNvPr id="6" name="Picture 5">
            <a:extLst>
              <a:ext uri="{FF2B5EF4-FFF2-40B4-BE49-F238E27FC236}">
                <a16:creationId xmlns:a16="http://schemas.microsoft.com/office/drawing/2014/main" id="{96AD8597-6A7F-2945-A70C-20EA40BECEDE}"/>
              </a:ext>
            </a:extLst>
          </p:cNvPr>
          <p:cNvPicPr>
            <a:picLocks noChangeAspect="1"/>
          </p:cNvPicPr>
          <p:nvPr/>
        </p:nvPicPr>
        <p:blipFill>
          <a:blip r:embed="rId3"/>
          <a:stretch>
            <a:fillRect/>
          </a:stretch>
        </p:blipFill>
        <p:spPr>
          <a:xfrm>
            <a:off x="941446" y="1484425"/>
            <a:ext cx="7824029" cy="2641347"/>
          </a:xfrm>
          <a:prstGeom prst="rect">
            <a:avLst/>
          </a:prstGeom>
        </p:spPr>
      </p:pic>
      <p:sp>
        <p:nvSpPr>
          <p:cNvPr id="9" name="TextBox 8">
            <a:extLst>
              <a:ext uri="{FF2B5EF4-FFF2-40B4-BE49-F238E27FC236}">
                <a16:creationId xmlns:a16="http://schemas.microsoft.com/office/drawing/2014/main" id="{66E36238-C28C-4A44-BA55-7F07F1178D8C}"/>
              </a:ext>
            </a:extLst>
          </p:cNvPr>
          <p:cNvSpPr txBox="1"/>
          <p:nvPr/>
        </p:nvSpPr>
        <p:spPr>
          <a:xfrm>
            <a:off x="4191609" y="4362302"/>
            <a:ext cx="1660550" cy="369332"/>
          </a:xfrm>
          <a:prstGeom prst="rect">
            <a:avLst/>
          </a:prstGeom>
          <a:noFill/>
        </p:spPr>
        <p:txBody>
          <a:bodyPr wrap="square" rtlCol="0">
            <a:spAutoFit/>
          </a:bodyPr>
          <a:lstStyle/>
          <a:p>
            <a:r>
              <a:rPr lang="en-US" dirty="0"/>
              <a:t>Chr3 Position</a:t>
            </a:r>
          </a:p>
        </p:txBody>
      </p:sp>
      <p:sp>
        <p:nvSpPr>
          <p:cNvPr id="10" name="TextBox 9">
            <a:extLst>
              <a:ext uri="{FF2B5EF4-FFF2-40B4-BE49-F238E27FC236}">
                <a16:creationId xmlns:a16="http://schemas.microsoft.com/office/drawing/2014/main" id="{F923CC2E-E43F-4644-81C5-0D1A89AEDC8B}"/>
              </a:ext>
            </a:extLst>
          </p:cNvPr>
          <p:cNvSpPr txBox="1"/>
          <p:nvPr/>
        </p:nvSpPr>
        <p:spPr>
          <a:xfrm rot="16200000">
            <a:off x="-442913" y="2499452"/>
            <a:ext cx="2399386" cy="369332"/>
          </a:xfrm>
          <a:prstGeom prst="rect">
            <a:avLst/>
          </a:prstGeom>
          <a:noFill/>
        </p:spPr>
        <p:txBody>
          <a:bodyPr wrap="square" rtlCol="0">
            <a:spAutoFit/>
          </a:bodyPr>
          <a:lstStyle/>
          <a:p>
            <a:pPr algn="ctr"/>
            <a:r>
              <a:rPr lang="en-US" dirty="0"/>
              <a:t>LOD Score</a:t>
            </a:r>
          </a:p>
        </p:txBody>
      </p:sp>
      <p:cxnSp>
        <p:nvCxnSpPr>
          <p:cNvPr id="12" name="Straight Arrow Connector 11">
            <a:extLst>
              <a:ext uri="{FF2B5EF4-FFF2-40B4-BE49-F238E27FC236}">
                <a16:creationId xmlns:a16="http://schemas.microsoft.com/office/drawing/2014/main" id="{480E6114-354F-F84F-9E38-E74E88E4879E}"/>
              </a:ext>
            </a:extLst>
          </p:cNvPr>
          <p:cNvCxnSpPr/>
          <p:nvPr/>
        </p:nvCxnSpPr>
        <p:spPr>
          <a:xfrm>
            <a:off x="6195975" y="1362278"/>
            <a:ext cx="1828800" cy="5705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582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0D9B2-AA98-C849-A112-5A55AE1CE2D0}"/>
              </a:ext>
            </a:extLst>
          </p:cNvPr>
          <p:cNvPicPr>
            <a:picLocks noChangeAspect="1"/>
          </p:cNvPicPr>
          <p:nvPr/>
        </p:nvPicPr>
        <p:blipFill rotWithShape="1">
          <a:blip r:embed="rId3"/>
          <a:srcRect t="2560" r="2026"/>
          <a:stretch/>
        </p:blipFill>
        <p:spPr>
          <a:xfrm>
            <a:off x="1634040" y="512064"/>
            <a:ext cx="6266376" cy="4443426"/>
          </a:xfrm>
          <a:prstGeom prst="rect">
            <a:avLst/>
          </a:prstGeom>
        </p:spPr>
      </p:pic>
      <p:sp>
        <p:nvSpPr>
          <p:cNvPr id="9" name="Oval 8">
            <a:extLst>
              <a:ext uri="{FF2B5EF4-FFF2-40B4-BE49-F238E27FC236}">
                <a16:creationId xmlns:a16="http://schemas.microsoft.com/office/drawing/2014/main" id="{8E3B1DA5-4E90-9E45-BB59-D5CBFB1E399F}"/>
              </a:ext>
            </a:extLst>
          </p:cNvPr>
          <p:cNvSpPr/>
          <p:nvPr/>
        </p:nvSpPr>
        <p:spPr>
          <a:xfrm>
            <a:off x="4667098" y="512064"/>
            <a:ext cx="1024128" cy="384387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2791AB-4C37-8C4F-AAED-E035513ACC07}"/>
              </a:ext>
            </a:extLst>
          </p:cNvPr>
          <p:cNvSpPr txBox="1"/>
          <p:nvPr/>
        </p:nvSpPr>
        <p:spPr>
          <a:xfrm>
            <a:off x="4250131" y="4847431"/>
            <a:ext cx="1565453" cy="369332"/>
          </a:xfrm>
          <a:prstGeom prst="rect">
            <a:avLst/>
          </a:prstGeom>
          <a:noFill/>
        </p:spPr>
        <p:txBody>
          <a:bodyPr wrap="square" rtlCol="0">
            <a:spAutoFit/>
          </a:bodyPr>
          <a:lstStyle/>
          <a:p>
            <a:r>
              <a:rPr lang="en-US" dirty="0"/>
              <a:t>Chr3 Position</a:t>
            </a:r>
          </a:p>
        </p:txBody>
      </p:sp>
      <p:sp>
        <p:nvSpPr>
          <p:cNvPr id="11" name="TextBox 10">
            <a:extLst>
              <a:ext uri="{FF2B5EF4-FFF2-40B4-BE49-F238E27FC236}">
                <a16:creationId xmlns:a16="http://schemas.microsoft.com/office/drawing/2014/main" id="{1B74D486-AC49-B549-B4AE-8C29BDD80622}"/>
              </a:ext>
            </a:extLst>
          </p:cNvPr>
          <p:cNvSpPr txBox="1"/>
          <p:nvPr/>
        </p:nvSpPr>
        <p:spPr>
          <a:xfrm rot="16200000">
            <a:off x="487537" y="2082920"/>
            <a:ext cx="1565453" cy="369332"/>
          </a:xfrm>
          <a:prstGeom prst="rect">
            <a:avLst/>
          </a:prstGeom>
          <a:noFill/>
        </p:spPr>
        <p:txBody>
          <a:bodyPr wrap="square" rtlCol="0">
            <a:spAutoFit/>
          </a:bodyPr>
          <a:lstStyle/>
          <a:p>
            <a:r>
              <a:rPr lang="en-US" dirty="0"/>
              <a:t>LOD score</a:t>
            </a:r>
          </a:p>
        </p:txBody>
      </p:sp>
      <p:sp>
        <p:nvSpPr>
          <p:cNvPr id="15" name="Title 14">
            <a:extLst>
              <a:ext uri="{FF2B5EF4-FFF2-40B4-BE49-F238E27FC236}">
                <a16:creationId xmlns:a16="http://schemas.microsoft.com/office/drawing/2014/main" id="{0DFFBA1B-D244-B942-9769-36B194F27F1D}"/>
              </a:ext>
            </a:extLst>
          </p:cNvPr>
          <p:cNvSpPr>
            <a:spLocks noGrp="1"/>
          </p:cNvSpPr>
          <p:nvPr>
            <p:ph type="title"/>
          </p:nvPr>
        </p:nvSpPr>
        <p:spPr>
          <a:xfrm>
            <a:off x="824699" y="17856"/>
            <a:ext cx="7885057" cy="306085"/>
          </a:xfrm>
        </p:spPr>
        <p:txBody>
          <a:bodyPr/>
          <a:lstStyle/>
          <a:p>
            <a:r>
              <a:rPr lang="en-US" sz="2400" dirty="0"/>
              <a:t>SNP Association</a:t>
            </a:r>
          </a:p>
        </p:txBody>
      </p:sp>
    </p:spTree>
    <p:extLst>
      <p:ext uri="{BB962C8B-B14F-4D97-AF65-F5344CB8AC3E}">
        <p14:creationId xmlns:p14="http://schemas.microsoft.com/office/powerpoint/2010/main" val="3032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3A16-0A53-3749-88BE-F33F80B7AB61}"/>
              </a:ext>
            </a:extLst>
          </p:cNvPr>
          <p:cNvSpPr>
            <a:spLocks noGrp="1"/>
          </p:cNvSpPr>
          <p:nvPr>
            <p:ph type="title"/>
          </p:nvPr>
        </p:nvSpPr>
        <p:spPr>
          <a:xfrm>
            <a:off x="941446" y="205979"/>
            <a:ext cx="7983098" cy="857250"/>
          </a:xfrm>
        </p:spPr>
        <p:txBody>
          <a:bodyPr/>
          <a:lstStyle/>
          <a:p>
            <a:r>
              <a:rPr lang="en-US" dirty="0"/>
              <a:t>lincRNA Gene Expression Regulation Example</a:t>
            </a:r>
          </a:p>
        </p:txBody>
      </p:sp>
      <p:pic>
        <p:nvPicPr>
          <p:cNvPr id="4" name="Picture 3">
            <a:extLst>
              <a:ext uri="{FF2B5EF4-FFF2-40B4-BE49-F238E27FC236}">
                <a16:creationId xmlns:a16="http://schemas.microsoft.com/office/drawing/2014/main" id="{DC4716C1-3AB2-A54C-BA40-23E6797563B2}"/>
              </a:ext>
            </a:extLst>
          </p:cNvPr>
          <p:cNvPicPr>
            <a:picLocks noChangeAspect="1"/>
          </p:cNvPicPr>
          <p:nvPr/>
        </p:nvPicPr>
        <p:blipFill>
          <a:blip r:embed="rId3"/>
          <a:stretch>
            <a:fillRect/>
          </a:stretch>
        </p:blipFill>
        <p:spPr>
          <a:xfrm>
            <a:off x="1479364" y="1470356"/>
            <a:ext cx="6399106" cy="2839746"/>
          </a:xfrm>
          <a:prstGeom prst="rect">
            <a:avLst/>
          </a:prstGeom>
        </p:spPr>
      </p:pic>
      <p:sp>
        <p:nvSpPr>
          <p:cNvPr id="5" name="Rectangle 4">
            <a:extLst>
              <a:ext uri="{FF2B5EF4-FFF2-40B4-BE49-F238E27FC236}">
                <a16:creationId xmlns:a16="http://schemas.microsoft.com/office/drawing/2014/main" id="{793DCC2E-E82E-C94E-B62E-42812563D5DA}"/>
              </a:ext>
            </a:extLst>
          </p:cNvPr>
          <p:cNvSpPr/>
          <p:nvPr/>
        </p:nvSpPr>
        <p:spPr>
          <a:xfrm>
            <a:off x="1825142" y="4612862"/>
            <a:ext cx="6909206" cy="430887"/>
          </a:xfrm>
          <a:prstGeom prst="rect">
            <a:avLst/>
          </a:prstGeom>
        </p:spPr>
        <p:txBody>
          <a:bodyPr wrap="square">
            <a:spAutoFit/>
          </a:bodyPr>
          <a:lstStyle/>
          <a:p>
            <a:r>
              <a:rPr lang="en-US" sz="1050" dirty="0" err="1"/>
              <a:t>Baldassarre</a:t>
            </a:r>
            <a:r>
              <a:rPr lang="en-US" sz="1050" dirty="0"/>
              <a:t>, Antonella &amp; </a:t>
            </a:r>
            <a:r>
              <a:rPr lang="en-US" sz="1050" dirty="0" err="1"/>
              <a:t>Masotti</a:t>
            </a:r>
            <a:r>
              <a:rPr lang="en-US" sz="1050" dirty="0"/>
              <a:t>, Andrea. (2012). Long Non-Coding RNAs and p53 Regulation. International journal of molecular sciences. 13. 16708-16717. 10.3390/ijms131216708. </a:t>
            </a:r>
          </a:p>
        </p:txBody>
      </p:sp>
    </p:spTree>
    <p:extLst>
      <p:ext uri="{BB962C8B-B14F-4D97-AF65-F5344CB8AC3E}">
        <p14:creationId xmlns:p14="http://schemas.microsoft.com/office/powerpoint/2010/main" val="352441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DBE749-B7F8-B04D-9D54-A81684204864}"/>
              </a:ext>
            </a:extLst>
          </p:cNvPr>
          <p:cNvPicPr>
            <a:picLocks noChangeAspect="1"/>
          </p:cNvPicPr>
          <p:nvPr/>
        </p:nvPicPr>
        <p:blipFill rotWithShape="1">
          <a:blip r:embed="rId3"/>
          <a:srcRect l="-1010" t="223" r="16419" b="-223"/>
          <a:stretch/>
        </p:blipFill>
        <p:spPr>
          <a:xfrm>
            <a:off x="877823" y="80465"/>
            <a:ext cx="3792322" cy="4984749"/>
          </a:xfrm>
          <a:prstGeom prst="rect">
            <a:avLst/>
          </a:prstGeom>
        </p:spPr>
      </p:pic>
      <p:pic>
        <p:nvPicPr>
          <p:cNvPr id="9" name="Picture 8">
            <a:extLst>
              <a:ext uri="{FF2B5EF4-FFF2-40B4-BE49-F238E27FC236}">
                <a16:creationId xmlns:a16="http://schemas.microsoft.com/office/drawing/2014/main" id="{33527286-0748-3A48-97C2-F37EDACE0841}"/>
              </a:ext>
            </a:extLst>
          </p:cNvPr>
          <p:cNvPicPr>
            <a:picLocks noChangeAspect="1"/>
          </p:cNvPicPr>
          <p:nvPr/>
        </p:nvPicPr>
        <p:blipFill rotWithShape="1">
          <a:blip r:embed="rId4"/>
          <a:srcRect l="3205" b="1237"/>
          <a:stretch/>
        </p:blipFill>
        <p:spPr>
          <a:xfrm>
            <a:off x="5003597" y="80466"/>
            <a:ext cx="3884574" cy="4923132"/>
          </a:xfrm>
          <a:prstGeom prst="rect">
            <a:avLst/>
          </a:prstGeom>
        </p:spPr>
      </p:pic>
    </p:spTree>
    <p:extLst>
      <p:ext uri="{BB962C8B-B14F-4D97-AF65-F5344CB8AC3E}">
        <p14:creationId xmlns:p14="http://schemas.microsoft.com/office/powerpoint/2010/main" val="410697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04AA7-0337-6142-A460-55DE88F6A301}"/>
              </a:ext>
            </a:extLst>
          </p:cNvPr>
          <p:cNvPicPr>
            <a:picLocks noChangeAspect="1"/>
          </p:cNvPicPr>
          <p:nvPr/>
        </p:nvPicPr>
        <p:blipFill>
          <a:blip r:embed="rId2"/>
          <a:stretch>
            <a:fillRect/>
          </a:stretch>
        </p:blipFill>
        <p:spPr>
          <a:xfrm>
            <a:off x="568088" y="182880"/>
            <a:ext cx="4183346" cy="4775510"/>
          </a:xfrm>
          <a:prstGeom prst="rect">
            <a:avLst/>
          </a:prstGeom>
        </p:spPr>
      </p:pic>
      <p:pic>
        <p:nvPicPr>
          <p:cNvPr id="2" name="Picture 1">
            <a:extLst>
              <a:ext uri="{FF2B5EF4-FFF2-40B4-BE49-F238E27FC236}">
                <a16:creationId xmlns:a16="http://schemas.microsoft.com/office/drawing/2014/main" id="{935A6439-9D33-354B-9939-8F32FA619422}"/>
              </a:ext>
            </a:extLst>
          </p:cNvPr>
          <p:cNvPicPr>
            <a:picLocks noChangeAspect="1"/>
          </p:cNvPicPr>
          <p:nvPr/>
        </p:nvPicPr>
        <p:blipFill>
          <a:blip r:embed="rId3"/>
          <a:stretch>
            <a:fillRect/>
          </a:stretch>
        </p:blipFill>
        <p:spPr>
          <a:xfrm>
            <a:off x="4918702" y="266514"/>
            <a:ext cx="4013425" cy="4608241"/>
          </a:xfrm>
          <a:prstGeom prst="rect">
            <a:avLst/>
          </a:prstGeom>
        </p:spPr>
      </p:pic>
    </p:spTree>
    <p:extLst>
      <p:ext uri="{BB962C8B-B14F-4D97-AF65-F5344CB8AC3E}">
        <p14:creationId xmlns:p14="http://schemas.microsoft.com/office/powerpoint/2010/main" val="2049430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BECC-7270-534C-B6F2-7D64CDF4199C}"/>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CB218F8C-3180-F34C-A824-A174D79DD428}"/>
              </a:ext>
            </a:extLst>
          </p:cNvPr>
          <p:cNvSpPr>
            <a:spLocks noGrp="1"/>
          </p:cNvSpPr>
          <p:nvPr>
            <p:ph type="sldNum" sz="quarter" idx="4"/>
          </p:nvPr>
        </p:nvSpPr>
        <p:spPr/>
        <p:txBody>
          <a:bodyPr/>
          <a:lstStyle/>
          <a:p>
            <a:fld id="{24791E93-A2B7-0848-BDB4-10A6DF01D9B6}" type="slidenum">
              <a:rPr lang="en-US" smtClean="0"/>
              <a:pPr/>
              <a:t>17</a:t>
            </a:fld>
            <a:endParaRPr lang="en-US" dirty="0"/>
          </a:p>
        </p:txBody>
      </p:sp>
      <p:sp>
        <p:nvSpPr>
          <p:cNvPr id="4" name="Content Placeholder 3">
            <a:extLst>
              <a:ext uri="{FF2B5EF4-FFF2-40B4-BE49-F238E27FC236}">
                <a16:creationId xmlns:a16="http://schemas.microsoft.com/office/drawing/2014/main" id="{C0944A24-0D40-D54D-8842-90B835455A7B}"/>
              </a:ext>
            </a:extLst>
          </p:cNvPr>
          <p:cNvSpPr>
            <a:spLocks noGrp="1"/>
          </p:cNvSpPr>
          <p:nvPr>
            <p:ph sz="quarter" idx="12"/>
          </p:nvPr>
        </p:nvSpPr>
        <p:spPr/>
        <p:txBody>
          <a:bodyPr/>
          <a:lstStyle/>
          <a:p>
            <a:r>
              <a:rPr lang="en-US" dirty="0"/>
              <a:t>Expression of structural heart proteins decreases with age</a:t>
            </a:r>
          </a:p>
          <a:p>
            <a:r>
              <a:rPr lang="en-US" dirty="0"/>
              <a:t>Rate of decline depends on genotype</a:t>
            </a:r>
          </a:p>
          <a:p>
            <a:pPr lvl="1"/>
            <a:r>
              <a:rPr lang="en-US" dirty="0"/>
              <a:t>Rate driven by locus at Chr3, ~148 </a:t>
            </a:r>
            <a:r>
              <a:rPr lang="en-US" dirty="0" err="1"/>
              <a:t>Mbp</a:t>
            </a:r>
            <a:endParaRPr lang="en-US" dirty="0"/>
          </a:p>
          <a:p>
            <a:pPr lvl="1"/>
            <a:r>
              <a:rPr lang="en-US" dirty="0"/>
              <a:t>Regulated by lincRNA?</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664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1168-4A0B-B846-8C4D-BCEBBCE323EF}"/>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D883B4A2-FBAB-ED4B-AED4-7E44BBC0EDAF}"/>
              </a:ext>
            </a:extLst>
          </p:cNvPr>
          <p:cNvSpPr>
            <a:spLocks noGrp="1"/>
          </p:cNvSpPr>
          <p:nvPr>
            <p:ph type="sldNum" sz="quarter" idx="4"/>
          </p:nvPr>
        </p:nvSpPr>
        <p:spPr/>
        <p:txBody>
          <a:bodyPr/>
          <a:lstStyle/>
          <a:p>
            <a:fld id="{24791E93-A2B7-0848-BDB4-10A6DF01D9B6}" type="slidenum">
              <a:rPr lang="en-US" smtClean="0"/>
              <a:pPr/>
              <a:t>18</a:t>
            </a:fld>
            <a:endParaRPr lang="en-US" dirty="0"/>
          </a:p>
        </p:txBody>
      </p:sp>
      <p:sp>
        <p:nvSpPr>
          <p:cNvPr id="4" name="Content Placeholder 3">
            <a:extLst>
              <a:ext uri="{FF2B5EF4-FFF2-40B4-BE49-F238E27FC236}">
                <a16:creationId xmlns:a16="http://schemas.microsoft.com/office/drawing/2014/main" id="{DB20F872-1858-0140-9FBB-7732BC302520}"/>
              </a:ext>
            </a:extLst>
          </p:cNvPr>
          <p:cNvSpPr>
            <a:spLocks noGrp="1"/>
          </p:cNvSpPr>
          <p:nvPr>
            <p:ph sz="quarter" idx="12"/>
          </p:nvPr>
        </p:nvSpPr>
        <p:spPr/>
        <p:txBody>
          <a:bodyPr/>
          <a:lstStyle/>
          <a:p>
            <a:r>
              <a:rPr lang="en-US" dirty="0"/>
              <a:t>Wet lab work. Knockout lincRNA in mice</a:t>
            </a:r>
          </a:p>
        </p:txBody>
      </p:sp>
    </p:spTree>
    <p:extLst>
      <p:ext uri="{BB962C8B-B14F-4D97-AF65-F5344CB8AC3E}">
        <p14:creationId xmlns:p14="http://schemas.microsoft.com/office/powerpoint/2010/main" val="173079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C02F-0C12-2342-89C3-093D60451FB3}"/>
              </a:ext>
            </a:extLst>
          </p:cNvPr>
          <p:cNvSpPr>
            <a:spLocks noGrp="1"/>
          </p:cNvSpPr>
          <p:nvPr>
            <p:ph type="title"/>
          </p:nvPr>
        </p:nvSpPr>
        <p:spPr/>
        <p:txBody>
          <a:bodyPr/>
          <a:lstStyle/>
          <a:p>
            <a:r>
              <a:rPr lang="en-US" dirty="0"/>
              <a:t>Acknowledgements</a:t>
            </a:r>
          </a:p>
        </p:txBody>
      </p:sp>
      <p:sp>
        <p:nvSpPr>
          <p:cNvPr id="3" name="Slide Number Placeholder 2">
            <a:extLst>
              <a:ext uri="{FF2B5EF4-FFF2-40B4-BE49-F238E27FC236}">
                <a16:creationId xmlns:a16="http://schemas.microsoft.com/office/drawing/2014/main" id="{8C73C156-E907-394B-ACFA-A8C1F8ABAAA7}"/>
              </a:ext>
            </a:extLst>
          </p:cNvPr>
          <p:cNvSpPr>
            <a:spLocks noGrp="1"/>
          </p:cNvSpPr>
          <p:nvPr>
            <p:ph type="sldNum" sz="quarter" idx="4"/>
          </p:nvPr>
        </p:nvSpPr>
        <p:spPr/>
        <p:txBody>
          <a:bodyPr/>
          <a:lstStyle/>
          <a:p>
            <a:fld id="{24791E93-A2B7-0848-BDB4-10A6DF01D9B6}" type="slidenum">
              <a:rPr lang="en-US" smtClean="0"/>
              <a:pPr/>
              <a:t>19</a:t>
            </a:fld>
            <a:endParaRPr lang="en-US" dirty="0"/>
          </a:p>
        </p:txBody>
      </p:sp>
      <p:sp>
        <p:nvSpPr>
          <p:cNvPr id="4" name="Content Placeholder 3">
            <a:extLst>
              <a:ext uri="{FF2B5EF4-FFF2-40B4-BE49-F238E27FC236}">
                <a16:creationId xmlns:a16="http://schemas.microsoft.com/office/drawing/2014/main" id="{455B3976-B148-524F-AE89-B47383771DD9}"/>
              </a:ext>
            </a:extLst>
          </p:cNvPr>
          <p:cNvSpPr>
            <a:spLocks noGrp="1"/>
          </p:cNvSpPr>
          <p:nvPr>
            <p:ph sz="quarter" idx="12"/>
          </p:nvPr>
        </p:nvSpPr>
        <p:spPr>
          <a:xfrm>
            <a:off x="941388" y="1200150"/>
            <a:ext cx="7885112" cy="2881732"/>
          </a:xfrm>
        </p:spPr>
        <p:txBody>
          <a:bodyPr/>
          <a:lstStyle/>
          <a:p>
            <a:r>
              <a:rPr lang="en-US" dirty="0"/>
              <a:t>Dan </a:t>
            </a:r>
            <a:r>
              <a:rPr lang="en-US" dirty="0" err="1"/>
              <a:t>Gatti</a:t>
            </a:r>
            <a:r>
              <a:rPr lang="en-US" dirty="0"/>
              <a:t>, </a:t>
            </a:r>
            <a:r>
              <a:rPr lang="en-US" dirty="0" err="1"/>
              <a:t>Ph.D</a:t>
            </a:r>
            <a:endParaRPr lang="en-US" dirty="0"/>
          </a:p>
          <a:p>
            <a:r>
              <a:rPr lang="en-US" dirty="0"/>
              <a:t>Gary Churchill, </a:t>
            </a:r>
            <a:r>
              <a:rPr lang="en-US" dirty="0" err="1"/>
              <a:t>Ph.D</a:t>
            </a:r>
            <a:r>
              <a:rPr lang="en-US" dirty="0"/>
              <a:t> </a:t>
            </a:r>
            <a:r>
              <a:rPr lang="en-US" i="1" dirty="0"/>
              <a:t>(PI)</a:t>
            </a:r>
            <a:endParaRPr lang="en-US" dirty="0"/>
          </a:p>
          <a:p>
            <a:r>
              <a:rPr lang="en-US" dirty="0"/>
              <a:t>Susan McClatchy </a:t>
            </a:r>
            <a:r>
              <a:rPr lang="en-US" i="1" dirty="0"/>
              <a:t>(Mentor)</a:t>
            </a:r>
          </a:p>
          <a:p>
            <a:r>
              <a:rPr lang="en-US" dirty="0"/>
              <a:t>Yuka </a:t>
            </a:r>
            <a:r>
              <a:rPr lang="en-US" dirty="0" err="1"/>
              <a:t>Takemon</a:t>
            </a:r>
            <a:endParaRPr lang="en-US" i="1" dirty="0"/>
          </a:p>
          <a:p>
            <a:r>
              <a:rPr lang="en-US" dirty="0"/>
              <a:t>This Summer Student Fellowship was supported by Educational Gifts to The Jackson Laboratory</a:t>
            </a:r>
            <a:br>
              <a:rPr lang="en-US" dirty="0"/>
            </a:br>
            <a:endParaRPr lang="en-US" dirty="0"/>
          </a:p>
          <a:p>
            <a:endParaRPr lang="en-US" dirty="0"/>
          </a:p>
        </p:txBody>
      </p:sp>
    </p:spTree>
    <p:extLst>
      <p:ext uri="{BB962C8B-B14F-4D97-AF65-F5344CB8AC3E}">
        <p14:creationId xmlns:p14="http://schemas.microsoft.com/office/powerpoint/2010/main" val="418790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6EC6-4C2F-A24E-A222-4AFD5260A48D}"/>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6ED83A1A-8327-4949-97E0-930C72E62685}"/>
              </a:ext>
            </a:extLst>
          </p:cNvPr>
          <p:cNvSpPr>
            <a:spLocks noGrp="1"/>
          </p:cNvSpPr>
          <p:nvPr>
            <p:ph type="sldNum" sz="quarter" idx="4"/>
          </p:nvPr>
        </p:nvSpPr>
        <p:spPr/>
        <p:txBody>
          <a:bodyPr/>
          <a:lstStyle/>
          <a:p>
            <a:fld id="{24791E93-A2B7-0848-BDB4-10A6DF01D9B6}" type="slidenum">
              <a:rPr lang="en-US" smtClean="0"/>
              <a:pPr/>
              <a:t>2</a:t>
            </a:fld>
            <a:endParaRPr lang="en-US" dirty="0"/>
          </a:p>
        </p:txBody>
      </p:sp>
      <p:sp>
        <p:nvSpPr>
          <p:cNvPr id="4" name="Content Placeholder 3">
            <a:extLst>
              <a:ext uri="{FF2B5EF4-FFF2-40B4-BE49-F238E27FC236}">
                <a16:creationId xmlns:a16="http://schemas.microsoft.com/office/drawing/2014/main" id="{510AF70F-8DAB-6341-880B-B4FC27C0D1C1}"/>
              </a:ext>
            </a:extLst>
          </p:cNvPr>
          <p:cNvSpPr>
            <a:spLocks noGrp="1"/>
          </p:cNvSpPr>
          <p:nvPr>
            <p:ph sz="quarter" idx="12"/>
          </p:nvPr>
        </p:nvSpPr>
        <p:spPr>
          <a:xfrm>
            <a:off x="941388" y="1200150"/>
            <a:ext cx="7885112" cy="2398928"/>
          </a:xfrm>
        </p:spPr>
        <p:txBody>
          <a:bodyPr/>
          <a:lstStyle/>
          <a:p>
            <a:r>
              <a:rPr lang="en-US" dirty="0"/>
              <a:t>Cardiovascular disease is the leading cause of death in the US and the world</a:t>
            </a:r>
          </a:p>
          <a:p>
            <a:r>
              <a:rPr lang="en-US" dirty="0"/>
              <a:t>A strong predictor of CV health is having healthy parents</a:t>
            </a:r>
          </a:p>
          <a:p>
            <a:pPr lvl="1"/>
            <a:r>
              <a:rPr lang="en-US" dirty="0"/>
              <a:t>Evidence for genetic component</a:t>
            </a:r>
            <a:br>
              <a:rPr lang="en-US" dirty="0"/>
            </a:br>
            <a:br>
              <a:rPr lang="en-US" dirty="0"/>
            </a:br>
            <a:endParaRPr lang="en-US" dirty="0"/>
          </a:p>
        </p:txBody>
      </p:sp>
      <p:sp>
        <p:nvSpPr>
          <p:cNvPr id="5" name="Rectangle 4">
            <a:extLst>
              <a:ext uri="{FF2B5EF4-FFF2-40B4-BE49-F238E27FC236}">
                <a16:creationId xmlns:a16="http://schemas.microsoft.com/office/drawing/2014/main" id="{1333C178-3FAA-6742-82B6-903AF1DD5E80}"/>
              </a:ext>
            </a:extLst>
          </p:cNvPr>
          <p:cNvSpPr/>
          <p:nvPr/>
        </p:nvSpPr>
        <p:spPr>
          <a:xfrm>
            <a:off x="1339393" y="4710114"/>
            <a:ext cx="4856581" cy="415498"/>
          </a:xfrm>
          <a:prstGeom prst="rect">
            <a:avLst/>
          </a:prstGeom>
        </p:spPr>
        <p:txBody>
          <a:bodyPr wrap="square">
            <a:spAutoFit/>
          </a:bodyPr>
          <a:lstStyle/>
          <a:p>
            <a:pPr indent="-457200" algn="just">
              <a:spcBef>
                <a:spcPts val="400"/>
              </a:spcBef>
            </a:pPr>
            <a:r>
              <a:rPr lang="en-US" sz="1050" dirty="0" err="1">
                <a:solidFill>
                  <a:srgbClr val="000000"/>
                </a:solidFill>
                <a:latin typeface="Arial" panose="020B0604020202020204" pitchFamily="34" charset="0"/>
              </a:rPr>
              <a:t>Perls</a:t>
            </a:r>
            <a:r>
              <a:rPr lang="en-US" sz="1050" dirty="0">
                <a:solidFill>
                  <a:srgbClr val="000000"/>
                </a:solidFill>
                <a:latin typeface="Arial" panose="020B0604020202020204" pitchFamily="34" charset="0"/>
              </a:rPr>
              <a:t> T, Terry D. Understanding the determinants of exceptional longevity. Ann</a:t>
            </a:r>
            <a:br>
              <a:rPr lang="en-US" sz="1050" dirty="0">
                <a:solidFill>
                  <a:srgbClr val="000000"/>
                </a:solidFill>
                <a:latin typeface="Arial" panose="020B0604020202020204" pitchFamily="34" charset="0"/>
              </a:rPr>
            </a:br>
            <a:r>
              <a:rPr lang="en-US" sz="1050" dirty="0">
                <a:solidFill>
                  <a:srgbClr val="000000"/>
                </a:solidFill>
                <a:latin typeface="Arial" panose="020B0604020202020204" pitchFamily="34" charset="0"/>
              </a:rPr>
              <a:t>Intern Med. 2003 Sep 2;139(5 Pt 2):445-9. Review. PubMed PMID: 12965974.</a:t>
            </a:r>
            <a:endParaRPr lang="en-US" dirty="0"/>
          </a:p>
        </p:txBody>
      </p:sp>
    </p:spTree>
    <p:extLst>
      <p:ext uri="{BB962C8B-B14F-4D97-AF65-F5344CB8AC3E}">
        <p14:creationId xmlns:p14="http://schemas.microsoft.com/office/powerpoint/2010/main" val="14805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1153-374B-E244-99A0-CDAB6F8E8CBA}"/>
              </a:ext>
            </a:extLst>
          </p:cNvPr>
          <p:cNvSpPr>
            <a:spLocks noGrp="1"/>
          </p:cNvSpPr>
          <p:nvPr>
            <p:ph type="title"/>
          </p:nvPr>
        </p:nvSpPr>
        <p:spPr>
          <a:xfrm>
            <a:off x="941446" y="205979"/>
            <a:ext cx="7885057" cy="563311"/>
          </a:xfrm>
        </p:spPr>
        <p:txBody>
          <a:bodyPr/>
          <a:lstStyle/>
          <a:p>
            <a:r>
              <a:rPr lang="en-US" dirty="0"/>
              <a:t>Questions?</a:t>
            </a:r>
          </a:p>
        </p:txBody>
      </p:sp>
      <p:sp>
        <p:nvSpPr>
          <p:cNvPr id="3" name="Slide Number Placeholder 2">
            <a:extLst>
              <a:ext uri="{FF2B5EF4-FFF2-40B4-BE49-F238E27FC236}">
                <a16:creationId xmlns:a16="http://schemas.microsoft.com/office/drawing/2014/main" id="{243898E6-D360-CB46-8F9A-714160B8B3BF}"/>
              </a:ext>
            </a:extLst>
          </p:cNvPr>
          <p:cNvSpPr>
            <a:spLocks noGrp="1"/>
          </p:cNvSpPr>
          <p:nvPr>
            <p:ph type="sldNum" sz="quarter" idx="4"/>
          </p:nvPr>
        </p:nvSpPr>
        <p:spPr/>
        <p:txBody>
          <a:bodyPr/>
          <a:lstStyle/>
          <a:p>
            <a:fld id="{24791E93-A2B7-0848-BDB4-10A6DF01D9B6}" type="slidenum">
              <a:rPr lang="en-US" smtClean="0"/>
              <a:pPr/>
              <a:t>20</a:t>
            </a:fld>
            <a:endParaRPr lang="en-US" dirty="0"/>
          </a:p>
        </p:txBody>
      </p:sp>
      <p:sp>
        <p:nvSpPr>
          <p:cNvPr id="6" name="Content Placeholder 5">
            <a:extLst>
              <a:ext uri="{FF2B5EF4-FFF2-40B4-BE49-F238E27FC236}">
                <a16:creationId xmlns:a16="http://schemas.microsoft.com/office/drawing/2014/main" id="{300681BE-CBEF-BA41-BDE1-71792CD55729}"/>
              </a:ext>
            </a:extLst>
          </p:cNvPr>
          <p:cNvSpPr>
            <a:spLocks noGrp="1"/>
          </p:cNvSpPr>
          <p:nvPr>
            <p:ph sz="quarter" idx="12"/>
          </p:nvPr>
        </p:nvSpPr>
        <p:spPr/>
        <p:txBody>
          <a:bodyPr/>
          <a:lstStyle/>
          <a:p>
            <a:endParaRPr lang="en-US"/>
          </a:p>
        </p:txBody>
      </p:sp>
      <p:pic>
        <p:nvPicPr>
          <p:cNvPr id="5" name="Picture 4" descr="ProteoMice.png">
            <a:extLst>
              <a:ext uri="{FF2B5EF4-FFF2-40B4-BE49-F238E27FC236}">
                <a16:creationId xmlns:a16="http://schemas.microsoft.com/office/drawing/2014/main" id="{A54EC77C-7DB2-3043-8FD9-75296BE0E4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1140" y="832790"/>
            <a:ext cx="7885360" cy="3447110"/>
          </a:xfrm>
          <a:prstGeom prst="rect">
            <a:avLst/>
          </a:prstGeom>
        </p:spPr>
      </p:pic>
    </p:spTree>
    <p:extLst>
      <p:ext uri="{BB962C8B-B14F-4D97-AF65-F5344CB8AC3E}">
        <p14:creationId xmlns:p14="http://schemas.microsoft.com/office/powerpoint/2010/main" val="285450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493-E4E0-7248-9178-8176DAF99971}"/>
              </a:ext>
            </a:extLst>
          </p:cNvPr>
          <p:cNvSpPr>
            <a:spLocks noGrp="1"/>
          </p:cNvSpPr>
          <p:nvPr>
            <p:ph type="title"/>
          </p:nvPr>
        </p:nvSpPr>
        <p:spPr/>
        <p:txBody>
          <a:bodyPr/>
          <a:lstStyle/>
          <a:p>
            <a:r>
              <a:rPr lang="en-US" dirty="0"/>
              <a:t>Other results…</a:t>
            </a:r>
          </a:p>
        </p:txBody>
      </p:sp>
      <p:sp>
        <p:nvSpPr>
          <p:cNvPr id="3" name="Slide Number Placeholder 2">
            <a:extLst>
              <a:ext uri="{FF2B5EF4-FFF2-40B4-BE49-F238E27FC236}">
                <a16:creationId xmlns:a16="http://schemas.microsoft.com/office/drawing/2014/main" id="{74D0889D-AB16-2144-8596-0ED8DA67A24A}"/>
              </a:ext>
            </a:extLst>
          </p:cNvPr>
          <p:cNvSpPr>
            <a:spLocks noGrp="1"/>
          </p:cNvSpPr>
          <p:nvPr>
            <p:ph type="sldNum" sz="quarter" idx="4"/>
          </p:nvPr>
        </p:nvSpPr>
        <p:spPr/>
        <p:txBody>
          <a:bodyPr/>
          <a:lstStyle/>
          <a:p>
            <a:fld id="{24791E93-A2B7-0848-BDB4-10A6DF01D9B6}" type="slidenum">
              <a:rPr lang="en-US" smtClean="0"/>
              <a:pPr/>
              <a:t>21</a:t>
            </a:fld>
            <a:endParaRPr lang="en-US" dirty="0"/>
          </a:p>
        </p:txBody>
      </p:sp>
      <p:sp>
        <p:nvSpPr>
          <p:cNvPr id="5" name="Content Placeholder 4">
            <a:extLst>
              <a:ext uri="{FF2B5EF4-FFF2-40B4-BE49-F238E27FC236}">
                <a16:creationId xmlns:a16="http://schemas.microsoft.com/office/drawing/2014/main" id="{EE7ECF28-D215-F849-83CA-E97CA0EACA9B}"/>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254792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9B6652-CD19-1E46-A512-E9521D556F34}"/>
              </a:ext>
            </a:extLst>
          </p:cNvPr>
          <p:cNvPicPr>
            <a:picLocks noGrp="1" noChangeAspect="1"/>
          </p:cNvPicPr>
          <p:nvPr>
            <p:ph sz="quarter" idx="4294967295"/>
          </p:nvPr>
        </p:nvPicPr>
        <p:blipFill>
          <a:blip r:embed="rId3"/>
          <a:stretch>
            <a:fillRect/>
          </a:stretch>
        </p:blipFill>
        <p:spPr>
          <a:xfrm>
            <a:off x="497435" y="0"/>
            <a:ext cx="8595360" cy="4984750"/>
          </a:xfrm>
        </p:spPr>
      </p:pic>
      <p:sp>
        <p:nvSpPr>
          <p:cNvPr id="9" name="Rectangle 8">
            <a:extLst>
              <a:ext uri="{FF2B5EF4-FFF2-40B4-BE49-F238E27FC236}">
                <a16:creationId xmlns:a16="http://schemas.microsoft.com/office/drawing/2014/main" id="{32B61420-2A38-EF42-A627-2AC64B3910A3}"/>
              </a:ext>
            </a:extLst>
          </p:cNvPr>
          <p:cNvSpPr/>
          <p:nvPr/>
        </p:nvSpPr>
        <p:spPr>
          <a:xfrm>
            <a:off x="1284342" y="3389174"/>
            <a:ext cx="2943844" cy="1754326"/>
          </a:xfrm>
          <a:prstGeom prst="rect">
            <a:avLst/>
          </a:prstGeom>
        </p:spPr>
        <p:txBody>
          <a:bodyPr wrap="square">
            <a:spAutoFit/>
          </a:bodyPr>
          <a:lstStyle/>
          <a:p>
            <a:pPr marL="171450" indent="-171450" algn="ctr">
              <a:buFont typeface="Arial" panose="020B0604020202020204" pitchFamily="34" charset="0"/>
              <a:buChar char="•"/>
            </a:pPr>
            <a:r>
              <a:rPr lang="en-US" sz="1200" dirty="0">
                <a:latin typeface="+mj-lt"/>
              </a:rPr>
              <a:t>Dilated cardiomyopathy (DCM)</a:t>
            </a:r>
          </a:p>
          <a:p>
            <a:pPr marL="171450" indent="-171450" algn="ctr">
              <a:buFont typeface="Arial" panose="020B0604020202020204" pitchFamily="34" charset="0"/>
              <a:buChar char="•"/>
            </a:pPr>
            <a:r>
              <a:rPr lang="en-US" sz="1200" dirty="0">
                <a:latin typeface="+mj-lt"/>
              </a:rPr>
              <a:t>Hypertrophic cardiomyopathy (HCM)</a:t>
            </a:r>
          </a:p>
          <a:p>
            <a:pPr marL="171450" indent="-171450" algn="ctr">
              <a:buFont typeface="Arial" panose="020B0604020202020204" pitchFamily="34" charset="0"/>
              <a:buChar char="•"/>
            </a:pPr>
            <a:r>
              <a:rPr lang="en-US" sz="1200" dirty="0">
                <a:latin typeface="+mj-lt"/>
              </a:rPr>
              <a:t>Adrenergic signaling in cardiomyocytes</a:t>
            </a:r>
          </a:p>
          <a:p>
            <a:pPr marL="171450" indent="-171450" algn="ctr">
              <a:buFont typeface="Arial" panose="020B0604020202020204" pitchFamily="34" charset="0"/>
              <a:buChar char="•"/>
            </a:pPr>
            <a:r>
              <a:rPr lang="en-US" sz="1200" dirty="0">
                <a:solidFill>
                  <a:srgbClr val="000000"/>
                </a:solidFill>
                <a:latin typeface="+mj-lt"/>
              </a:rPr>
              <a:t>Sphingolipid signaling pathway</a:t>
            </a: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a:p>
            <a:pPr marL="171450" indent="-171450" algn="ctr">
              <a:buFont typeface="Arial" panose="020B0604020202020204" pitchFamily="34" charset="0"/>
              <a:buChar char="•"/>
            </a:pPr>
            <a:endParaRPr lang="en-US" sz="1100" dirty="0">
              <a:latin typeface="+mj-lt"/>
            </a:endParaRPr>
          </a:p>
        </p:txBody>
      </p:sp>
      <p:sp>
        <p:nvSpPr>
          <p:cNvPr id="10" name="Rectangle 9">
            <a:extLst>
              <a:ext uri="{FF2B5EF4-FFF2-40B4-BE49-F238E27FC236}">
                <a16:creationId xmlns:a16="http://schemas.microsoft.com/office/drawing/2014/main" id="{51EF2130-F081-3A45-8AEC-05EC80CEDE12}"/>
              </a:ext>
            </a:extLst>
          </p:cNvPr>
          <p:cNvSpPr/>
          <p:nvPr/>
        </p:nvSpPr>
        <p:spPr>
          <a:xfrm>
            <a:off x="6467303" y="1244129"/>
            <a:ext cx="2676697" cy="461665"/>
          </a:xfrm>
          <a:prstGeom prst="rect">
            <a:avLst/>
          </a:prstGeom>
        </p:spPr>
        <p:txBody>
          <a:bodyPr wrap="square">
            <a:spAutoFit/>
          </a:bodyPr>
          <a:lstStyle/>
          <a:p>
            <a:pPr marL="171450" lvl="0" indent="-171450" algn="ctr">
              <a:buFont typeface="Arial" panose="020B0604020202020204" pitchFamily="34" charset="0"/>
              <a:buChar char="•"/>
              <a:defRPr/>
            </a:pPr>
            <a:r>
              <a:rPr lang="en-US" sz="1200" dirty="0"/>
              <a:t>Fluid shear stress and atherosclerosis</a:t>
            </a:r>
          </a:p>
        </p:txBody>
      </p:sp>
      <p:sp>
        <p:nvSpPr>
          <p:cNvPr id="11" name="Rectangle 10">
            <a:extLst>
              <a:ext uri="{FF2B5EF4-FFF2-40B4-BE49-F238E27FC236}">
                <a16:creationId xmlns:a16="http://schemas.microsoft.com/office/drawing/2014/main" id="{DAF5B53B-F3F1-C84F-91B3-3C52FE3F416B}"/>
              </a:ext>
            </a:extLst>
          </p:cNvPr>
          <p:cNvSpPr/>
          <p:nvPr/>
        </p:nvSpPr>
        <p:spPr>
          <a:xfrm>
            <a:off x="6600092" y="3140454"/>
            <a:ext cx="2543908" cy="1569660"/>
          </a:xfrm>
          <a:prstGeom prst="rect">
            <a:avLst/>
          </a:prstGeom>
        </p:spPr>
        <p:txBody>
          <a:bodyPr wrap="square">
            <a:spAutoFit/>
          </a:bodyPr>
          <a:lstStyle/>
          <a:p>
            <a:pPr marL="285750" lvl="0" indent="-285750" algn="ctr">
              <a:buFont typeface="Arial" panose="020B0604020202020204" pitchFamily="34" charset="0"/>
              <a:buChar char="•"/>
              <a:defRPr/>
            </a:pPr>
            <a:r>
              <a:rPr lang="en-US" sz="1200" dirty="0"/>
              <a:t>Glycolysis / Gluconeogenesis</a:t>
            </a:r>
          </a:p>
          <a:p>
            <a:pPr marL="285750" lvl="0" indent="-285750" algn="ctr">
              <a:buFont typeface="Arial" panose="020B0604020202020204" pitchFamily="34" charset="0"/>
              <a:buChar char="•"/>
              <a:defRPr/>
            </a:pPr>
            <a:r>
              <a:rPr lang="en-US" sz="1200" dirty="0"/>
              <a:t>Carbon metabolism</a:t>
            </a:r>
          </a:p>
          <a:p>
            <a:pPr marL="285750" lvl="0" indent="-285750" algn="ctr">
              <a:buFont typeface="Arial" panose="020B0604020202020204" pitchFamily="34" charset="0"/>
              <a:buChar char="•"/>
              <a:defRPr/>
            </a:pPr>
            <a:r>
              <a:rPr lang="en-US" sz="1200" dirty="0"/>
              <a:t>HIF-1 signaling pathway</a:t>
            </a:r>
          </a:p>
          <a:p>
            <a:pPr marL="285750" indent="-285750" algn="ctr">
              <a:buFont typeface="Arial" panose="020B0604020202020204" pitchFamily="34" charset="0"/>
              <a:buChar char="•"/>
            </a:pPr>
            <a:r>
              <a:rPr lang="en-US" sz="1200" dirty="0"/>
              <a:t>Cellular hormone metabolic process</a:t>
            </a:r>
          </a:p>
          <a:p>
            <a:pPr marL="285750" indent="-285750" algn="ctr">
              <a:buFont typeface="Arial" panose="020B0604020202020204" pitchFamily="34" charset="0"/>
              <a:buChar char="•"/>
            </a:pPr>
            <a:r>
              <a:rPr lang="en-US" sz="1200" dirty="0"/>
              <a:t> Regulation of peptidase activity</a:t>
            </a:r>
          </a:p>
          <a:p>
            <a:pPr marL="285750" lvl="0" indent="-285750" algn="ctr">
              <a:buFont typeface="Arial" panose="020B0604020202020204" pitchFamily="34" charset="0"/>
              <a:buChar char="•"/>
              <a:defRPr/>
            </a:pPr>
            <a:endParaRPr lang="en-US" sz="1200" dirty="0"/>
          </a:p>
        </p:txBody>
      </p:sp>
      <p:graphicFrame>
        <p:nvGraphicFramePr>
          <p:cNvPr id="4" name="Table 3">
            <a:extLst>
              <a:ext uri="{FF2B5EF4-FFF2-40B4-BE49-F238E27FC236}">
                <a16:creationId xmlns:a16="http://schemas.microsoft.com/office/drawing/2014/main" id="{14C6775C-A378-3744-BABF-D3202D97082A}"/>
              </a:ext>
            </a:extLst>
          </p:cNvPr>
          <p:cNvGraphicFramePr>
            <a:graphicFrameLocks noGrp="1"/>
          </p:cNvGraphicFramePr>
          <p:nvPr/>
        </p:nvGraphicFramePr>
        <p:xfrm>
          <a:off x="2991644" y="2795587"/>
          <a:ext cx="3784600" cy="203200"/>
        </p:xfrm>
        <a:graphic>
          <a:graphicData uri="http://schemas.openxmlformats.org/drawingml/2006/table">
            <a:tbl>
              <a:tblPr/>
              <a:tblGrid>
                <a:gridCol w="3784600">
                  <a:extLst>
                    <a:ext uri="{9D8B030D-6E8A-4147-A177-3AD203B41FA5}">
                      <a16:colId xmlns:a16="http://schemas.microsoft.com/office/drawing/2014/main" val="1019293949"/>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141994989"/>
                  </a:ext>
                </a:extLst>
              </a:tr>
            </a:tbl>
          </a:graphicData>
        </a:graphic>
      </p:graphicFrame>
    </p:spTree>
    <p:extLst>
      <p:ext uri="{BB962C8B-B14F-4D97-AF65-F5344CB8AC3E}">
        <p14:creationId xmlns:p14="http://schemas.microsoft.com/office/powerpoint/2010/main" val="185703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88348" y="493896"/>
            <a:ext cx="1233031" cy="276999"/>
          </a:xfrm>
          <a:prstGeom prst="rect">
            <a:avLst/>
          </a:prstGeom>
          <a:noFill/>
        </p:spPr>
        <p:txBody>
          <a:bodyPr wrap="none" rtlCol="0">
            <a:spAutoFit/>
          </a:bodyPr>
          <a:lstStyle/>
          <a:p>
            <a:pPr algn="ctr"/>
            <a:r>
              <a:rPr lang="en-US" sz="1200" b="1" dirty="0">
                <a:latin typeface="Arial"/>
                <a:cs typeface="Arial"/>
              </a:rPr>
              <a:t>189 DO Hearts</a:t>
            </a:r>
          </a:p>
        </p:txBody>
      </p:sp>
      <p:grpSp>
        <p:nvGrpSpPr>
          <p:cNvPr id="31" name="Group 30"/>
          <p:cNvGrpSpPr/>
          <p:nvPr/>
        </p:nvGrpSpPr>
        <p:grpSpPr>
          <a:xfrm>
            <a:off x="1456875" y="896794"/>
            <a:ext cx="2409010" cy="3591056"/>
            <a:chOff x="418498" y="1306680"/>
            <a:chExt cx="3212013" cy="4788074"/>
          </a:xfrm>
        </p:grpSpPr>
        <p:pic>
          <p:nvPicPr>
            <p:cNvPr id="6" name="Picture 5" descr="10shortreads_Vertical-combined.pdf"/>
            <p:cNvPicPr>
              <a:picLocks/>
            </p:cNvPicPr>
            <p:nvPr/>
          </p:nvPicPr>
          <p:blipFill>
            <a:blip r:embed="rId3">
              <a:extLst>
                <a:ext uri="{28A0092B-C50C-407E-A947-70E740481C1C}">
                  <a14:useLocalDpi xmlns:a14="http://schemas.microsoft.com/office/drawing/2010/main"/>
                </a:ext>
              </a:extLst>
            </a:blip>
            <a:stretch>
              <a:fillRect/>
            </a:stretch>
          </p:blipFill>
          <p:spPr>
            <a:xfrm>
              <a:off x="1034061" y="3077234"/>
              <a:ext cx="1097280" cy="3017520"/>
            </a:xfrm>
            <a:prstGeom prst="rect">
              <a:avLst/>
            </a:prstGeom>
          </p:spPr>
        </p:pic>
        <p:cxnSp>
          <p:nvCxnSpPr>
            <p:cNvPr id="8" name="Straight Arrow Connector 7"/>
            <p:cNvCxnSpPr/>
            <p:nvPr/>
          </p:nvCxnSpPr>
          <p:spPr>
            <a:xfrm flipH="1">
              <a:off x="1300772" y="1306680"/>
              <a:ext cx="2233557" cy="1433916"/>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11" name="Picture 10" descr="10transcripts_Vertical-combined.png"/>
            <p:cNvPicPr>
              <a:picLocks/>
            </p:cNvPicPr>
            <p:nvPr/>
          </p:nvPicPr>
          <p:blipFill>
            <a:blip r:embed="rId4">
              <a:extLst>
                <a:ext uri="{28A0092B-C50C-407E-A947-70E740481C1C}">
                  <a14:useLocalDpi xmlns:a14="http://schemas.microsoft.com/office/drawing/2010/main"/>
                </a:ext>
              </a:extLst>
            </a:blip>
            <a:stretch>
              <a:fillRect/>
            </a:stretch>
          </p:blipFill>
          <p:spPr>
            <a:xfrm rot="21480000">
              <a:off x="2487227" y="2084465"/>
              <a:ext cx="1069848" cy="3026664"/>
            </a:xfrm>
            <a:prstGeom prst="rect">
              <a:avLst/>
            </a:prstGeom>
          </p:spPr>
        </p:pic>
        <p:sp>
          <p:nvSpPr>
            <p:cNvPr id="15" name="TextBox 14"/>
            <p:cNvSpPr txBox="1"/>
            <p:nvPr/>
          </p:nvSpPr>
          <p:spPr>
            <a:xfrm>
              <a:off x="2279883" y="1708391"/>
              <a:ext cx="1350628" cy="369332"/>
            </a:xfrm>
            <a:prstGeom prst="rect">
              <a:avLst/>
            </a:prstGeom>
            <a:noFill/>
          </p:spPr>
          <p:txBody>
            <a:bodyPr wrap="none" rtlCol="0">
              <a:spAutoFit/>
            </a:bodyPr>
            <a:lstStyle/>
            <a:p>
              <a:pPr algn="ctr"/>
              <a:r>
                <a:rPr lang="en-US" sz="1200" b="1" dirty="0">
                  <a:latin typeface="Arial"/>
                  <a:cs typeface="Arial"/>
                </a:rPr>
                <a:t>Transcripts</a:t>
              </a:r>
            </a:p>
          </p:txBody>
        </p:sp>
        <p:sp>
          <p:nvSpPr>
            <p:cNvPr id="16" name="TextBox 15"/>
            <p:cNvSpPr txBox="1"/>
            <p:nvPr/>
          </p:nvSpPr>
          <p:spPr>
            <a:xfrm>
              <a:off x="657998" y="2759570"/>
              <a:ext cx="1453817" cy="369332"/>
            </a:xfrm>
            <a:prstGeom prst="rect">
              <a:avLst/>
            </a:prstGeom>
            <a:noFill/>
          </p:spPr>
          <p:txBody>
            <a:bodyPr wrap="none" rtlCol="0">
              <a:spAutoFit/>
            </a:bodyPr>
            <a:lstStyle/>
            <a:p>
              <a:pPr algn="ctr"/>
              <a:r>
                <a:rPr lang="en-US" sz="1200" b="1" dirty="0">
                  <a:latin typeface="Arial"/>
                  <a:cs typeface="Arial"/>
                </a:rPr>
                <a:t>Short Reads</a:t>
              </a:r>
            </a:p>
          </p:txBody>
        </p:sp>
        <p:sp>
          <p:nvSpPr>
            <p:cNvPr id="23" name="TextBox 22"/>
            <p:cNvSpPr txBox="1"/>
            <p:nvPr/>
          </p:nvSpPr>
          <p:spPr>
            <a:xfrm>
              <a:off x="418498" y="1605487"/>
              <a:ext cx="1522212" cy="492443"/>
            </a:xfrm>
            <a:prstGeom prst="rect">
              <a:avLst/>
            </a:prstGeom>
            <a:noFill/>
          </p:spPr>
          <p:txBody>
            <a:bodyPr wrap="none" rtlCol="0">
              <a:spAutoFit/>
            </a:bodyPr>
            <a:lstStyle/>
            <a:p>
              <a:pPr algn="ctr"/>
              <a:r>
                <a:rPr lang="en-US" dirty="0">
                  <a:latin typeface="Avenir Next Regular"/>
                  <a:cs typeface="Avenir Next Regular"/>
                </a:rPr>
                <a:t>RNA-</a:t>
              </a:r>
              <a:r>
                <a:rPr lang="en-US" dirty="0" err="1">
                  <a:latin typeface="Avenir Next Regular"/>
                  <a:cs typeface="Avenir Next Regular"/>
                </a:rPr>
                <a:t>Seq</a:t>
              </a:r>
              <a:endParaRPr lang="en-US" dirty="0">
                <a:latin typeface="Avenir Next Regular"/>
                <a:cs typeface="Avenir Next Regular"/>
              </a:endParaRPr>
            </a:p>
          </p:txBody>
        </p:sp>
      </p:grpSp>
      <p:grpSp>
        <p:nvGrpSpPr>
          <p:cNvPr id="33" name="Group 32"/>
          <p:cNvGrpSpPr/>
          <p:nvPr/>
        </p:nvGrpSpPr>
        <p:grpSpPr>
          <a:xfrm>
            <a:off x="1314021" y="2302887"/>
            <a:ext cx="6641557" cy="2613865"/>
            <a:chOff x="228025" y="3181472"/>
            <a:chExt cx="8855410" cy="3485152"/>
          </a:xfrm>
        </p:grpSpPr>
        <p:sp>
          <p:nvSpPr>
            <p:cNvPr id="17" name="Oval 16"/>
            <p:cNvSpPr>
              <a:spLocks noChangeAspect="1"/>
            </p:cNvSpPr>
            <p:nvPr/>
          </p:nvSpPr>
          <p:spPr>
            <a:xfrm>
              <a:off x="4168215" y="4903538"/>
              <a:ext cx="1476975" cy="1479885"/>
            </a:xfrm>
            <a:prstGeom prst="ellipse">
              <a:avLst/>
            </a:prstGeom>
            <a:solidFill>
              <a:srgbClr val="A6CEE3"/>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a:spLocks noChangeAspect="1"/>
            </p:cNvSpPr>
            <p:nvPr/>
          </p:nvSpPr>
          <p:spPr>
            <a:xfrm>
              <a:off x="3484029" y="4903538"/>
              <a:ext cx="1476975" cy="1479885"/>
            </a:xfrm>
            <a:prstGeom prst="ellipse">
              <a:avLst/>
            </a:prstGeom>
            <a:solidFill>
              <a:srgbClr val="B2DF8A">
                <a:alpha val="45000"/>
              </a:srgb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n w="12700" cmpd="sng">
                  <a:solidFill>
                    <a:schemeClr val="tx1"/>
                  </a:solidFill>
                </a:ln>
              </a:endParaRPr>
            </a:p>
          </p:txBody>
        </p:sp>
        <p:sp>
          <p:nvSpPr>
            <p:cNvPr id="19" name="TextBox 18"/>
            <p:cNvSpPr txBox="1"/>
            <p:nvPr/>
          </p:nvSpPr>
          <p:spPr>
            <a:xfrm>
              <a:off x="3422824" y="5354403"/>
              <a:ext cx="836128" cy="400109"/>
            </a:xfrm>
            <a:prstGeom prst="rect">
              <a:avLst/>
            </a:prstGeom>
            <a:noFill/>
          </p:spPr>
          <p:txBody>
            <a:bodyPr wrap="none" rtlCol="0">
              <a:spAutoFit/>
            </a:bodyPr>
            <a:lstStyle/>
            <a:p>
              <a:pPr algn="ctr"/>
              <a:r>
                <a:rPr lang="en-US" sz="1350" b="1" dirty="0" err="1">
                  <a:latin typeface="Arial"/>
                  <a:cs typeface="Arial"/>
                </a:rPr>
                <a:t>eQTL</a:t>
              </a:r>
              <a:endParaRPr lang="en-US" sz="1350" b="1" dirty="0">
                <a:latin typeface="Arial"/>
                <a:cs typeface="Arial"/>
              </a:endParaRPr>
            </a:p>
          </p:txBody>
        </p:sp>
        <p:sp>
          <p:nvSpPr>
            <p:cNvPr id="20" name="TextBox 19"/>
            <p:cNvSpPr txBox="1"/>
            <p:nvPr/>
          </p:nvSpPr>
          <p:spPr>
            <a:xfrm>
              <a:off x="4866269" y="5354403"/>
              <a:ext cx="848951" cy="400109"/>
            </a:xfrm>
            <a:prstGeom prst="rect">
              <a:avLst/>
            </a:prstGeom>
            <a:noFill/>
          </p:spPr>
          <p:txBody>
            <a:bodyPr wrap="none" rtlCol="0">
              <a:spAutoFit/>
            </a:bodyPr>
            <a:lstStyle/>
            <a:p>
              <a:pPr algn="ctr"/>
              <a:r>
                <a:rPr lang="en-US" sz="1350" b="1" dirty="0" err="1">
                  <a:latin typeface="Arial"/>
                  <a:cs typeface="Arial"/>
                </a:rPr>
                <a:t>pQTL</a:t>
              </a:r>
              <a:endParaRPr lang="en-US" sz="1350" b="1" dirty="0">
                <a:latin typeface="Arial"/>
                <a:cs typeface="Arial"/>
              </a:endParaRPr>
            </a:p>
          </p:txBody>
        </p:sp>
        <p:cxnSp>
          <p:nvCxnSpPr>
            <p:cNvPr id="21" name="Straight Arrow Connector 20"/>
            <p:cNvCxnSpPr/>
            <p:nvPr/>
          </p:nvCxnSpPr>
          <p:spPr>
            <a:xfrm>
              <a:off x="8284786" y="3181472"/>
              <a:ext cx="0" cy="301685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76499" y="3181472"/>
              <a:ext cx="0" cy="301685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8025" y="6266515"/>
              <a:ext cx="1845036" cy="400109"/>
            </a:xfrm>
            <a:prstGeom prst="rect">
              <a:avLst/>
            </a:prstGeom>
            <a:noFill/>
          </p:spPr>
          <p:txBody>
            <a:bodyPr wrap="none" rtlCol="0">
              <a:spAutoFit/>
            </a:bodyPr>
            <a:lstStyle/>
            <a:p>
              <a:pPr algn="ctr"/>
              <a:r>
                <a:rPr lang="en-US" sz="1350" b="1" dirty="0" err="1">
                  <a:latin typeface="Arial"/>
                  <a:cs typeface="Arial"/>
                </a:rPr>
                <a:t>eQTL</a:t>
              </a:r>
              <a:r>
                <a:rPr lang="en-US" sz="1350" b="1" dirty="0">
                  <a:latin typeface="Arial"/>
                  <a:cs typeface="Arial"/>
                </a:rPr>
                <a:t> Mapping</a:t>
              </a:r>
            </a:p>
          </p:txBody>
        </p:sp>
        <p:sp>
          <p:nvSpPr>
            <p:cNvPr id="26" name="TextBox 25"/>
            <p:cNvSpPr txBox="1"/>
            <p:nvPr/>
          </p:nvSpPr>
          <p:spPr>
            <a:xfrm>
              <a:off x="7225575" y="6145824"/>
              <a:ext cx="1857860" cy="400109"/>
            </a:xfrm>
            <a:prstGeom prst="rect">
              <a:avLst/>
            </a:prstGeom>
            <a:noFill/>
          </p:spPr>
          <p:txBody>
            <a:bodyPr wrap="none" rtlCol="0">
              <a:spAutoFit/>
            </a:bodyPr>
            <a:lstStyle/>
            <a:p>
              <a:pPr algn="ctr"/>
              <a:r>
                <a:rPr lang="en-US" sz="1350" b="1" dirty="0" err="1">
                  <a:latin typeface="Arial"/>
                  <a:cs typeface="Arial"/>
                </a:rPr>
                <a:t>pQTL</a:t>
              </a:r>
              <a:r>
                <a:rPr lang="en-US" sz="1350" b="1" dirty="0">
                  <a:latin typeface="Arial"/>
                  <a:cs typeface="Arial"/>
                </a:rPr>
                <a:t> Mapping</a:t>
              </a:r>
            </a:p>
          </p:txBody>
        </p:sp>
        <p:cxnSp>
          <p:nvCxnSpPr>
            <p:cNvPr id="27" name="Straight Arrow Connector 26"/>
            <p:cNvCxnSpPr/>
            <p:nvPr/>
          </p:nvCxnSpPr>
          <p:spPr>
            <a:xfrm flipV="1">
              <a:off x="2053110" y="5595339"/>
              <a:ext cx="1390541" cy="814882"/>
            </a:xfrm>
            <a:prstGeom prst="straightConnector1">
              <a:avLst/>
            </a:prstGeom>
            <a:ln w="260350" cap="flat" cmpd="sng">
              <a:solidFill>
                <a:srgbClr val="B2DF8A"/>
              </a:solidFill>
              <a:beve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645189" y="5595339"/>
              <a:ext cx="1390541" cy="814882"/>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5229660" y="886091"/>
            <a:ext cx="2432873" cy="3526845"/>
            <a:chOff x="5448878" y="1292411"/>
            <a:chExt cx="3243829" cy="4702460"/>
          </a:xfrm>
        </p:grpSpPr>
        <p:pic>
          <p:nvPicPr>
            <p:cNvPr id="10" name="Picture 9" descr="10Proteins_Vertical.png"/>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t="49931"/>
            <a:stretch/>
          </p:blipFill>
          <p:spPr>
            <a:xfrm>
              <a:off x="6020316" y="2296987"/>
              <a:ext cx="531300" cy="2710338"/>
            </a:xfrm>
            <a:prstGeom prst="rect">
              <a:avLst/>
            </a:prstGeom>
          </p:spPr>
        </p:pic>
        <p:cxnSp>
          <p:nvCxnSpPr>
            <p:cNvPr id="7" name="Straight Arrow Connector 6"/>
            <p:cNvCxnSpPr/>
            <p:nvPr/>
          </p:nvCxnSpPr>
          <p:spPr>
            <a:xfrm>
              <a:off x="5448878" y="1292411"/>
              <a:ext cx="2233557" cy="1433916"/>
            </a:xfrm>
            <a:prstGeom prst="straightConnector1">
              <a:avLst/>
            </a:prstGeom>
            <a:ln w="260350" cap="flat" cmpd="sng">
              <a:solidFill>
                <a:srgbClr val="A6CEE3"/>
              </a:solidFill>
              <a:beve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9" name="Picture 8" descr="10Proteins_Vertical.png"/>
            <p:cNvPicPr>
              <a:picLocks noChangeAspect="1"/>
            </p:cNvPicPr>
            <p:nvPr/>
          </p:nvPicPr>
          <p:blipFill rotWithShape="1">
            <a:blip r:embed="rId5" cstate="screen">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b="49842"/>
            <a:stretch/>
          </p:blipFill>
          <p:spPr>
            <a:xfrm>
              <a:off x="5489016" y="1981677"/>
              <a:ext cx="531300" cy="2715172"/>
            </a:xfrm>
            <a:prstGeom prst="rect">
              <a:avLst/>
            </a:prstGeom>
          </p:spPr>
        </p:pic>
        <p:sp>
          <p:nvSpPr>
            <p:cNvPr id="13" name="TextBox 12"/>
            <p:cNvSpPr txBox="1"/>
            <p:nvPr/>
          </p:nvSpPr>
          <p:spPr>
            <a:xfrm>
              <a:off x="5501107" y="1637046"/>
              <a:ext cx="1066960" cy="369332"/>
            </a:xfrm>
            <a:prstGeom prst="rect">
              <a:avLst/>
            </a:prstGeom>
            <a:noFill/>
          </p:spPr>
          <p:txBody>
            <a:bodyPr wrap="none" rtlCol="0">
              <a:spAutoFit/>
            </a:bodyPr>
            <a:lstStyle/>
            <a:p>
              <a:pPr algn="ctr"/>
              <a:r>
                <a:rPr lang="en-US" sz="1200" b="1" dirty="0">
                  <a:latin typeface="Arial"/>
                  <a:cs typeface="Arial"/>
                </a:rPr>
                <a:t>Proteins</a:t>
              </a:r>
            </a:p>
          </p:txBody>
        </p:sp>
        <p:sp>
          <p:nvSpPr>
            <p:cNvPr id="14" name="TextBox 13"/>
            <p:cNvSpPr txBox="1"/>
            <p:nvPr/>
          </p:nvSpPr>
          <p:spPr>
            <a:xfrm>
              <a:off x="7109911" y="2688226"/>
              <a:ext cx="1101157" cy="369332"/>
            </a:xfrm>
            <a:prstGeom prst="rect">
              <a:avLst/>
            </a:prstGeom>
            <a:noFill/>
          </p:spPr>
          <p:txBody>
            <a:bodyPr wrap="none" rtlCol="0">
              <a:spAutoFit/>
            </a:bodyPr>
            <a:lstStyle/>
            <a:p>
              <a:pPr algn="ctr"/>
              <a:r>
                <a:rPr lang="en-US" sz="1200" b="1" dirty="0">
                  <a:latin typeface="Arial"/>
                  <a:cs typeface="Arial"/>
                </a:rPr>
                <a:t>Peptides</a:t>
              </a:r>
            </a:p>
          </p:txBody>
        </p:sp>
        <p:sp>
          <p:nvSpPr>
            <p:cNvPr id="24" name="TextBox 23"/>
            <p:cNvSpPr txBox="1"/>
            <p:nvPr/>
          </p:nvSpPr>
          <p:spPr>
            <a:xfrm>
              <a:off x="7439800" y="1613695"/>
              <a:ext cx="1252907" cy="492443"/>
            </a:xfrm>
            <a:prstGeom prst="rect">
              <a:avLst/>
            </a:prstGeom>
            <a:noFill/>
          </p:spPr>
          <p:txBody>
            <a:bodyPr wrap="none" rtlCol="0">
              <a:spAutoFit/>
            </a:bodyPr>
            <a:lstStyle/>
            <a:p>
              <a:pPr algn="ctr"/>
              <a:r>
                <a:rPr lang="en-US" dirty="0">
                  <a:latin typeface="Avenir Next Regular"/>
                  <a:cs typeface="Avenir Next Regular"/>
                </a:rPr>
                <a:t>MS/MS</a:t>
              </a:r>
            </a:p>
          </p:txBody>
        </p:sp>
        <p:pic>
          <p:nvPicPr>
            <p:cNvPr id="30" name="Picture 29" descr="Peptides_compiled_alternatestyle.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26489" y="2977351"/>
              <a:ext cx="1044941" cy="3017520"/>
            </a:xfrm>
            <a:prstGeom prst="rect">
              <a:avLst/>
            </a:prstGeom>
          </p:spPr>
        </p:pic>
      </p:grpSp>
      <p:sp>
        <p:nvSpPr>
          <p:cNvPr id="37" name="TextBox 36"/>
          <p:cNvSpPr txBox="1"/>
          <p:nvPr/>
        </p:nvSpPr>
        <p:spPr>
          <a:xfrm>
            <a:off x="1144423" y="4930638"/>
            <a:ext cx="1309974" cy="253916"/>
          </a:xfrm>
          <a:prstGeom prst="rect">
            <a:avLst/>
          </a:prstGeom>
          <a:noFill/>
        </p:spPr>
        <p:txBody>
          <a:bodyPr wrap="none" rtlCol="0">
            <a:spAutoFit/>
          </a:bodyPr>
          <a:lstStyle/>
          <a:p>
            <a:r>
              <a:rPr lang="en-US" sz="1050" dirty="0">
                <a:solidFill>
                  <a:srgbClr val="7F7F7F"/>
                </a:solidFill>
              </a:rPr>
              <a:t>Munger </a:t>
            </a:r>
            <a:r>
              <a:rPr lang="en-US" sz="1050" i="1" dirty="0">
                <a:solidFill>
                  <a:srgbClr val="7F7F7F"/>
                </a:solidFill>
              </a:rPr>
              <a:t>et al. </a:t>
            </a:r>
            <a:r>
              <a:rPr lang="en-US" sz="1050" dirty="0">
                <a:solidFill>
                  <a:srgbClr val="7F7F7F"/>
                </a:solidFill>
              </a:rPr>
              <a:t>2014</a:t>
            </a:r>
          </a:p>
        </p:txBody>
      </p:sp>
      <p:sp>
        <p:nvSpPr>
          <p:cNvPr id="38" name="TextBox 37"/>
          <p:cNvSpPr txBox="1"/>
          <p:nvPr/>
        </p:nvSpPr>
        <p:spPr>
          <a:xfrm>
            <a:off x="5408662" y="4928018"/>
            <a:ext cx="2307042" cy="253916"/>
          </a:xfrm>
          <a:prstGeom prst="rect">
            <a:avLst/>
          </a:prstGeom>
          <a:noFill/>
        </p:spPr>
        <p:txBody>
          <a:bodyPr wrap="none" rtlCol="0">
            <a:spAutoFit/>
          </a:bodyPr>
          <a:lstStyle/>
          <a:p>
            <a:r>
              <a:rPr lang="en-US" sz="1050" dirty="0">
                <a:solidFill>
                  <a:schemeClr val="tx1">
                    <a:lumMod val="50000"/>
                    <a:lumOff val="50000"/>
                  </a:schemeClr>
                </a:solidFill>
              </a:rPr>
              <a:t>Chick*, Munger* </a:t>
            </a:r>
            <a:r>
              <a:rPr lang="en-US" sz="1050" i="1" dirty="0">
                <a:solidFill>
                  <a:schemeClr val="tx1">
                    <a:lumMod val="50000"/>
                    <a:lumOff val="50000"/>
                  </a:schemeClr>
                </a:solidFill>
              </a:rPr>
              <a:t>et al. </a:t>
            </a:r>
            <a:r>
              <a:rPr lang="en-US" sz="1050" dirty="0">
                <a:solidFill>
                  <a:schemeClr val="tx1">
                    <a:lumMod val="50000"/>
                    <a:lumOff val="50000"/>
                  </a:schemeClr>
                </a:solidFill>
              </a:rPr>
              <a:t>Nature, 2016</a:t>
            </a:r>
          </a:p>
        </p:txBody>
      </p:sp>
      <p:sp>
        <p:nvSpPr>
          <p:cNvPr id="39" name="Title 38"/>
          <p:cNvSpPr>
            <a:spLocks noGrp="1"/>
          </p:cNvSpPr>
          <p:nvPr>
            <p:ph type="title"/>
          </p:nvPr>
        </p:nvSpPr>
        <p:spPr>
          <a:xfrm>
            <a:off x="941446" y="205979"/>
            <a:ext cx="7885057" cy="274031"/>
          </a:xfrm>
        </p:spPr>
        <p:txBody>
          <a:bodyPr>
            <a:noAutofit/>
          </a:bodyPr>
          <a:lstStyle/>
          <a:p>
            <a:r>
              <a:rPr lang="en-US" sz="1800" dirty="0">
                <a:latin typeface="Avenir Next Regular"/>
                <a:cs typeface="Avenir Next Regular"/>
              </a:rPr>
              <a:t>How does genetic variation influence protein abundance?</a:t>
            </a:r>
          </a:p>
        </p:txBody>
      </p:sp>
      <p:pic>
        <p:nvPicPr>
          <p:cNvPr id="4" name="Picture 3">
            <a:extLst>
              <a:ext uri="{FF2B5EF4-FFF2-40B4-BE49-F238E27FC236}">
                <a16:creationId xmlns:a16="http://schemas.microsoft.com/office/drawing/2014/main" id="{4313BAE2-7E38-1C41-8A5C-82CD2A05DD11}"/>
              </a:ext>
            </a:extLst>
          </p:cNvPr>
          <p:cNvPicPr>
            <a:picLocks noChangeAspect="1"/>
          </p:cNvPicPr>
          <p:nvPr/>
        </p:nvPicPr>
        <p:blipFill rotWithShape="1">
          <a:blip r:embed="rId9"/>
          <a:srcRect l="12937" t="9850" r="22657" b="11760"/>
          <a:stretch/>
        </p:blipFill>
        <p:spPr>
          <a:xfrm>
            <a:off x="4059397" y="718895"/>
            <a:ext cx="373708" cy="510634"/>
          </a:xfrm>
          <a:prstGeom prst="rect">
            <a:avLst/>
          </a:prstGeom>
        </p:spPr>
      </p:pic>
      <p:pic>
        <p:nvPicPr>
          <p:cNvPr id="45" name="Picture 44">
            <a:extLst>
              <a:ext uri="{FF2B5EF4-FFF2-40B4-BE49-F238E27FC236}">
                <a16:creationId xmlns:a16="http://schemas.microsoft.com/office/drawing/2014/main" id="{D5BB48C7-79E4-744F-B6C3-47DCC0A83DAF}"/>
              </a:ext>
            </a:extLst>
          </p:cNvPr>
          <p:cNvPicPr>
            <a:picLocks noChangeAspect="1"/>
          </p:cNvPicPr>
          <p:nvPr/>
        </p:nvPicPr>
        <p:blipFill rotWithShape="1">
          <a:blip r:embed="rId9"/>
          <a:srcRect l="12937" t="9850" r="22657" b="11760"/>
          <a:stretch/>
        </p:blipFill>
        <p:spPr>
          <a:xfrm>
            <a:off x="4472125" y="827482"/>
            <a:ext cx="373708" cy="510634"/>
          </a:xfrm>
          <a:prstGeom prst="rect">
            <a:avLst/>
          </a:prstGeom>
        </p:spPr>
      </p:pic>
      <p:pic>
        <p:nvPicPr>
          <p:cNvPr id="46" name="Picture 45">
            <a:extLst>
              <a:ext uri="{FF2B5EF4-FFF2-40B4-BE49-F238E27FC236}">
                <a16:creationId xmlns:a16="http://schemas.microsoft.com/office/drawing/2014/main" id="{616A54EA-994F-7046-BE13-4816DABBFF33}"/>
              </a:ext>
            </a:extLst>
          </p:cNvPr>
          <p:cNvPicPr>
            <a:picLocks noChangeAspect="1"/>
          </p:cNvPicPr>
          <p:nvPr/>
        </p:nvPicPr>
        <p:blipFill rotWithShape="1">
          <a:blip r:embed="rId9"/>
          <a:srcRect l="12937" t="9850" r="22657" b="11760"/>
          <a:stretch/>
        </p:blipFill>
        <p:spPr>
          <a:xfrm>
            <a:off x="4059397" y="1250051"/>
            <a:ext cx="373708" cy="510634"/>
          </a:xfrm>
          <a:prstGeom prst="rect">
            <a:avLst/>
          </a:prstGeom>
        </p:spPr>
      </p:pic>
      <p:pic>
        <p:nvPicPr>
          <p:cNvPr id="47" name="Picture 46">
            <a:extLst>
              <a:ext uri="{FF2B5EF4-FFF2-40B4-BE49-F238E27FC236}">
                <a16:creationId xmlns:a16="http://schemas.microsoft.com/office/drawing/2014/main" id="{D50B700B-1FB2-5948-A43F-DEB49F37872F}"/>
              </a:ext>
            </a:extLst>
          </p:cNvPr>
          <p:cNvPicPr>
            <a:picLocks noChangeAspect="1"/>
          </p:cNvPicPr>
          <p:nvPr/>
        </p:nvPicPr>
        <p:blipFill rotWithShape="1">
          <a:blip r:embed="rId9"/>
          <a:srcRect l="12937" t="9850" r="22657" b="11760"/>
          <a:stretch/>
        </p:blipFill>
        <p:spPr>
          <a:xfrm>
            <a:off x="4496517" y="1369951"/>
            <a:ext cx="373708" cy="510634"/>
          </a:xfrm>
          <a:prstGeom prst="rect">
            <a:avLst/>
          </a:prstGeom>
        </p:spPr>
      </p:pic>
      <p:pic>
        <p:nvPicPr>
          <p:cNvPr id="48" name="Picture 47">
            <a:extLst>
              <a:ext uri="{FF2B5EF4-FFF2-40B4-BE49-F238E27FC236}">
                <a16:creationId xmlns:a16="http://schemas.microsoft.com/office/drawing/2014/main" id="{CC92B4AA-428E-2142-AA92-CE61DBE7C07E}"/>
              </a:ext>
            </a:extLst>
          </p:cNvPr>
          <p:cNvPicPr>
            <a:picLocks noChangeAspect="1"/>
          </p:cNvPicPr>
          <p:nvPr/>
        </p:nvPicPr>
        <p:blipFill rotWithShape="1">
          <a:blip r:embed="rId9"/>
          <a:srcRect l="12937" t="9850" r="22657" b="11760"/>
          <a:stretch/>
        </p:blipFill>
        <p:spPr>
          <a:xfrm>
            <a:off x="4059397" y="1798236"/>
            <a:ext cx="373708" cy="510634"/>
          </a:xfrm>
          <a:prstGeom prst="rect">
            <a:avLst/>
          </a:prstGeom>
        </p:spPr>
      </p:pic>
      <p:pic>
        <p:nvPicPr>
          <p:cNvPr id="49" name="Picture 48">
            <a:extLst>
              <a:ext uri="{FF2B5EF4-FFF2-40B4-BE49-F238E27FC236}">
                <a16:creationId xmlns:a16="http://schemas.microsoft.com/office/drawing/2014/main" id="{EF9F5A32-A007-954F-BD41-9E38CB66EB8D}"/>
              </a:ext>
            </a:extLst>
          </p:cNvPr>
          <p:cNvPicPr>
            <a:picLocks noChangeAspect="1"/>
          </p:cNvPicPr>
          <p:nvPr/>
        </p:nvPicPr>
        <p:blipFill rotWithShape="1">
          <a:blip r:embed="rId9"/>
          <a:srcRect l="12937" t="9850" r="22657" b="11760"/>
          <a:stretch/>
        </p:blipFill>
        <p:spPr>
          <a:xfrm>
            <a:off x="4496518" y="1944439"/>
            <a:ext cx="373708" cy="510634"/>
          </a:xfrm>
          <a:prstGeom prst="rect">
            <a:avLst/>
          </a:prstGeom>
        </p:spPr>
      </p:pic>
      <p:pic>
        <p:nvPicPr>
          <p:cNvPr id="50" name="Picture 49">
            <a:extLst>
              <a:ext uri="{FF2B5EF4-FFF2-40B4-BE49-F238E27FC236}">
                <a16:creationId xmlns:a16="http://schemas.microsoft.com/office/drawing/2014/main" id="{7DA0EFEF-D8F5-F841-BB08-01E9BC655E78}"/>
              </a:ext>
            </a:extLst>
          </p:cNvPr>
          <p:cNvPicPr>
            <a:picLocks noChangeAspect="1"/>
          </p:cNvPicPr>
          <p:nvPr/>
        </p:nvPicPr>
        <p:blipFill rotWithShape="1">
          <a:blip r:embed="rId9"/>
          <a:srcRect l="12937" t="9850" r="22657" b="11760"/>
          <a:stretch/>
        </p:blipFill>
        <p:spPr>
          <a:xfrm>
            <a:off x="4059397" y="2366411"/>
            <a:ext cx="373708" cy="510634"/>
          </a:xfrm>
          <a:prstGeom prst="rect">
            <a:avLst/>
          </a:prstGeom>
        </p:spPr>
      </p:pic>
      <p:pic>
        <p:nvPicPr>
          <p:cNvPr id="51" name="Picture 50">
            <a:extLst>
              <a:ext uri="{FF2B5EF4-FFF2-40B4-BE49-F238E27FC236}">
                <a16:creationId xmlns:a16="http://schemas.microsoft.com/office/drawing/2014/main" id="{EA726D3F-B966-2B4A-BD6C-9FA32ADE6D75}"/>
              </a:ext>
            </a:extLst>
          </p:cNvPr>
          <p:cNvPicPr>
            <a:picLocks noChangeAspect="1"/>
          </p:cNvPicPr>
          <p:nvPr/>
        </p:nvPicPr>
        <p:blipFill rotWithShape="1">
          <a:blip r:embed="rId9"/>
          <a:srcRect l="12937" t="9850" r="22657" b="11760"/>
          <a:stretch/>
        </p:blipFill>
        <p:spPr>
          <a:xfrm>
            <a:off x="4498585" y="2514883"/>
            <a:ext cx="373708" cy="510634"/>
          </a:xfrm>
          <a:prstGeom prst="rect">
            <a:avLst/>
          </a:prstGeom>
        </p:spPr>
      </p:pic>
      <p:pic>
        <p:nvPicPr>
          <p:cNvPr id="52" name="Picture 51">
            <a:extLst>
              <a:ext uri="{FF2B5EF4-FFF2-40B4-BE49-F238E27FC236}">
                <a16:creationId xmlns:a16="http://schemas.microsoft.com/office/drawing/2014/main" id="{EFD0D032-ADBB-F94D-A66C-183C84A5DF7E}"/>
              </a:ext>
            </a:extLst>
          </p:cNvPr>
          <p:cNvPicPr>
            <a:picLocks noChangeAspect="1"/>
          </p:cNvPicPr>
          <p:nvPr/>
        </p:nvPicPr>
        <p:blipFill rotWithShape="1">
          <a:blip r:embed="rId9"/>
          <a:srcRect l="12937" t="9850" r="22657" b="11760"/>
          <a:stretch/>
        </p:blipFill>
        <p:spPr>
          <a:xfrm>
            <a:off x="4059397" y="2984906"/>
            <a:ext cx="373708" cy="510634"/>
          </a:xfrm>
          <a:prstGeom prst="rect">
            <a:avLst/>
          </a:prstGeom>
        </p:spPr>
      </p:pic>
      <p:pic>
        <p:nvPicPr>
          <p:cNvPr id="53" name="Picture 52">
            <a:extLst>
              <a:ext uri="{FF2B5EF4-FFF2-40B4-BE49-F238E27FC236}">
                <a16:creationId xmlns:a16="http://schemas.microsoft.com/office/drawing/2014/main" id="{514A1FBA-BA93-0D4D-A44D-89049EE1C407}"/>
              </a:ext>
            </a:extLst>
          </p:cNvPr>
          <p:cNvPicPr>
            <a:picLocks noChangeAspect="1"/>
          </p:cNvPicPr>
          <p:nvPr/>
        </p:nvPicPr>
        <p:blipFill rotWithShape="1">
          <a:blip r:embed="rId9"/>
          <a:srcRect l="12937" t="9850" r="22657" b="11760"/>
          <a:stretch/>
        </p:blipFill>
        <p:spPr>
          <a:xfrm>
            <a:off x="4492887" y="3079268"/>
            <a:ext cx="373708" cy="510634"/>
          </a:xfrm>
          <a:prstGeom prst="rect">
            <a:avLst/>
          </a:prstGeom>
        </p:spPr>
      </p:pic>
    </p:spTree>
    <p:extLst>
      <p:ext uri="{BB962C8B-B14F-4D97-AF65-F5344CB8AC3E}">
        <p14:creationId xmlns:p14="http://schemas.microsoft.com/office/powerpoint/2010/main" val="22192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21B6-4E2D-DD41-AFA8-DA3748340E3F}"/>
              </a:ext>
            </a:extLst>
          </p:cNvPr>
          <p:cNvSpPr>
            <a:spLocks noGrp="1"/>
          </p:cNvSpPr>
          <p:nvPr>
            <p:ph type="title"/>
          </p:nvPr>
        </p:nvSpPr>
        <p:spPr/>
        <p:txBody>
          <a:bodyPr/>
          <a:lstStyle/>
          <a:p>
            <a:r>
              <a:rPr lang="en-US" dirty="0"/>
              <a:t>Why use DO Mice?</a:t>
            </a:r>
          </a:p>
        </p:txBody>
      </p:sp>
      <p:sp>
        <p:nvSpPr>
          <p:cNvPr id="3" name="Slide Number Placeholder 2">
            <a:extLst>
              <a:ext uri="{FF2B5EF4-FFF2-40B4-BE49-F238E27FC236}">
                <a16:creationId xmlns:a16="http://schemas.microsoft.com/office/drawing/2014/main" id="{E46F5A77-301E-8549-9F8A-515636FF7D0B}"/>
              </a:ext>
            </a:extLst>
          </p:cNvPr>
          <p:cNvSpPr>
            <a:spLocks noGrp="1"/>
          </p:cNvSpPr>
          <p:nvPr>
            <p:ph type="sldNum" sz="quarter" idx="4"/>
          </p:nvPr>
        </p:nvSpPr>
        <p:spPr/>
        <p:txBody>
          <a:bodyPr/>
          <a:lstStyle/>
          <a:p>
            <a:fld id="{24791E93-A2B7-0848-BDB4-10A6DF01D9B6}" type="slidenum">
              <a:rPr lang="en-US" smtClean="0"/>
              <a:pPr/>
              <a:t>24</a:t>
            </a:fld>
            <a:endParaRPr lang="en-US" dirty="0"/>
          </a:p>
        </p:txBody>
      </p:sp>
      <p:sp>
        <p:nvSpPr>
          <p:cNvPr id="4" name="Content Placeholder 3">
            <a:extLst>
              <a:ext uri="{FF2B5EF4-FFF2-40B4-BE49-F238E27FC236}">
                <a16:creationId xmlns:a16="http://schemas.microsoft.com/office/drawing/2014/main" id="{B398D449-B9D2-3547-ACB1-29F76E900D6A}"/>
              </a:ext>
            </a:extLst>
          </p:cNvPr>
          <p:cNvSpPr>
            <a:spLocks noGrp="1"/>
          </p:cNvSpPr>
          <p:nvPr>
            <p:ph sz="quarter" idx="12"/>
          </p:nvPr>
        </p:nvSpPr>
        <p:spPr/>
        <p:txBody>
          <a:bodyPr/>
          <a:lstStyle/>
          <a:p>
            <a:r>
              <a:rPr lang="en-US" dirty="0"/>
              <a:t>Higher mapping resolution</a:t>
            </a:r>
          </a:p>
          <a:p>
            <a:pPr lvl="1"/>
            <a:r>
              <a:rPr lang="en-US" dirty="0"/>
              <a:t>More SNP locations that differ between mice</a:t>
            </a:r>
          </a:p>
          <a:p>
            <a:pPr lvl="1"/>
            <a:r>
              <a:rPr lang="en-US" dirty="0"/>
              <a:t>More genes and proteins will be differentially expressed</a:t>
            </a:r>
          </a:p>
          <a:p>
            <a:r>
              <a:rPr lang="en-US" dirty="0"/>
              <a:t>Con: Lower statistical power</a:t>
            </a:r>
          </a:p>
          <a:p>
            <a:pPr lvl="1"/>
            <a:r>
              <a:rPr lang="en-US" dirty="0"/>
              <a:t>More variants than across CC lines, less controlled genetics</a:t>
            </a:r>
          </a:p>
          <a:p>
            <a:pPr lvl="1"/>
            <a:endParaRPr lang="en-US" dirty="0"/>
          </a:p>
        </p:txBody>
      </p:sp>
    </p:spTree>
    <p:extLst>
      <p:ext uri="{BB962C8B-B14F-4D97-AF65-F5344CB8AC3E}">
        <p14:creationId xmlns:p14="http://schemas.microsoft.com/office/powerpoint/2010/main" val="110198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6B6A-7A92-5E41-AA73-D7AE862F2444}"/>
              </a:ext>
            </a:extLst>
          </p:cNvPr>
          <p:cNvSpPr>
            <a:spLocks noGrp="1"/>
          </p:cNvSpPr>
          <p:nvPr>
            <p:ph type="title"/>
          </p:nvPr>
        </p:nvSpPr>
        <p:spPr/>
        <p:txBody>
          <a:bodyPr/>
          <a:lstStyle/>
          <a:p>
            <a:r>
              <a:rPr lang="en-US" dirty="0"/>
              <a:t>Transcript-Protein Correlations</a:t>
            </a:r>
          </a:p>
        </p:txBody>
      </p:sp>
      <p:sp>
        <p:nvSpPr>
          <p:cNvPr id="3" name="Slide Number Placeholder 2">
            <a:extLst>
              <a:ext uri="{FF2B5EF4-FFF2-40B4-BE49-F238E27FC236}">
                <a16:creationId xmlns:a16="http://schemas.microsoft.com/office/drawing/2014/main" id="{8B08C769-F9A6-FF44-AF0E-3EF526DDA3B1}"/>
              </a:ext>
            </a:extLst>
          </p:cNvPr>
          <p:cNvSpPr>
            <a:spLocks noGrp="1"/>
          </p:cNvSpPr>
          <p:nvPr>
            <p:ph type="sldNum" sz="quarter" idx="4"/>
          </p:nvPr>
        </p:nvSpPr>
        <p:spPr/>
        <p:txBody>
          <a:bodyPr/>
          <a:lstStyle/>
          <a:p>
            <a:fld id="{24791E93-A2B7-0848-BDB4-10A6DF01D9B6}" type="slidenum">
              <a:rPr lang="en-US" smtClean="0"/>
              <a:pPr/>
              <a:t>25</a:t>
            </a:fld>
            <a:endParaRPr lang="en-US" dirty="0"/>
          </a:p>
        </p:txBody>
      </p:sp>
      <p:sp>
        <p:nvSpPr>
          <p:cNvPr id="4" name="Content Placeholder 3">
            <a:extLst>
              <a:ext uri="{FF2B5EF4-FFF2-40B4-BE49-F238E27FC236}">
                <a16:creationId xmlns:a16="http://schemas.microsoft.com/office/drawing/2014/main" id="{8FA85932-2578-6B40-86C7-5206A260D1B3}"/>
              </a:ext>
            </a:extLst>
          </p:cNvPr>
          <p:cNvSpPr>
            <a:spLocks noGrp="1"/>
          </p:cNvSpPr>
          <p:nvPr>
            <p:ph sz="quarter" idx="12"/>
          </p:nvPr>
        </p:nvSpPr>
        <p:spPr>
          <a:xfrm>
            <a:off x="1095008" y="1316177"/>
            <a:ext cx="3213646" cy="3143250"/>
          </a:xfrm>
        </p:spPr>
        <p:txBody>
          <a:bodyPr/>
          <a:lstStyle/>
          <a:p>
            <a:r>
              <a:rPr lang="en-US" dirty="0"/>
              <a:t>Does the amount of correlation between mRNA and their respective proteins change with age or sex?</a:t>
            </a:r>
          </a:p>
        </p:txBody>
      </p:sp>
      <p:pic>
        <p:nvPicPr>
          <p:cNvPr id="5" name="Picture 4">
            <a:extLst>
              <a:ext uri="{FF2B5EF4-FFF2-40B4-BE49-F238E27FC236}">
                <a16:creationId xmlns:a16="http://schemas.microsoft.com/office/drawing/2014/main" id="{64E48F40-A612-134F-9084-76A1C2E87B35}"/>
              </a:ext>
            </a:extLst>
          </p:cNvPr>
          <p:cNvPicPr>
            <a:picLocks noChangeAspect="1"/>
          </p:cNvPicPr>
          <p:nvPr/>
        </p:nvPicPr>
        <p:blipFill>
          <a:blip r:embed="rId3"/>
          <a:stretch>
            <a:fillRect/>
          </a:stretch>
        </p:blipFill>
        <p:spPr>
          <a:xfrm>
            <a:off x="6046470" y="1316177"/>
            <a:ext cx="2628900" cy="2154485"/>
          </a:xfrm>
          <a:prstGeom prst="rect">
            <a:avLst/>
          </a:prstGeom>
        </p:spPr>
      </p:pic>
      <p:sp>
        <p:nvSpPr>
          <p:cNvPr id="6" name="Rectangle 5">
            <a:extLst>
              <a:ext uri="{FF2B5EF4-FFF2-40B4-BE49-F238E27FC236}">
                <a16:creationId xmlns:a16="http://schemas.microsoft.com/office/drawing/2014/main" id="{FF781565-8800-094F-B53E-A57EC2E292CF}"/>
              </a:ext>
            </a:extLst>
          </p:cNvPr>
          <p:cNvSpPr/>
          <p:nvPr/>
        </p:nvSpPr>
        <p:spPr>
          <a:xfrm>
            <a:off x="5154931" y="3809939"/>
            <a:ext cx="3931920" cy="430887"/>
          </a:xfrm>
          <a:prstGeom prst="rect">
            <a:avLst/>
          </a:prstGeom>
        </p:spPr>
        <p:txBody>
          <a:bodyPr wrap="square">
            <a:spAutoFit/>
          </a:bodyPr>
          <a:lstStyle/>
          <a:p>
            <a:r>
              <a:rPr lang="en-US" sz="1100" dirty="0"/>
              <a:t>https://</a:t>
            </a:r>
            <a:r>
              <a:rPr lang="en-US" sz="1100" dirty="0" err="1"/>
              <a:t>en.wikipedia.org</a:t>
            </a:r>
            <a:r>
              <a:rPr lang="en-US" sz="1100" dirty="0"/>
              <a:t>/wiki/</a:t>
            </a:r>
            <a:r>
              <a:rPr lang="en-US" sz="1100" dirty="0" err="1"/>
              <a:t>Central_dogma_of_molecular_biology</a:t>
            </a:r>
            <a:endParaRPr lang="en-US" sz="1100" dirty="0"/>
          </a:p>
        </p:txBody>
      </p:sp>
    </p:spTree>
    <p:extLst>
      <p:ext uri="{BB962C8B-B14F-4D97-AF65-F5344CB8AC3E}">
        <p14:creationId xmlns:p14="http://schemas.microsoft.com/office/powerpoint/2010/main" val="278619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085851-371C-3E42-8822-A28091C7102E}"/>
              </a:ext>
            </a:extLst>
          </p:cNvPr>
          <p:cNvPicPr>
            <a:picLocks noGrp="1" noChangeAspect="1"/>
          </p:cNvPicPr>
          <p:nvPr>
            <p:ph sz="quarter" idx="4294967295"/>
          </p:nvPr>
        </p:nvPicPr>
        <p:blipFill>
          <a:blip r:embed="rId3"/>
          <a:stretch>
            <a:fillRect/>
          </a:stretch>
        </p:blipFill>
        <p:spPr>
          <a:xfrm>
            <a:off x="770381" y="190651"/>
            <a:ext cx="7722566" cy="4869637"/>
          </a:xfrm>
        </p:spPr>
      </p:pic>
    </p:spTree>
    <p:extLst>
      <p:ext uri="{BB962C8B-B14F-4D97-AF65-F5344CB8AC3E}">
        <p14:creationId xmlns:p14="http://schemas.microsoft.com/office/powerpoint/2010/main" val="218975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56FA14-DF80-3A4C-AF7C-ED3AEB221C03}"/>
              </a:ext>
            </a:extLst>
          </p:cNvPr>
          <p:cNvPicPr>
            <a:picLocks noGrp="1" noChangeAspect="1"/>
          </p:cNvPicPr>
          <p:nvPr>
            <p:ph sz="quarter" idx="4294967295"/>
          </p:nvPr>
        </p:nvPicPr>
        <p:blipFill>
          <a:blip r:embed="rId2"/>
          <a:stretch>
            <a:fillRect/>
          </a:stretch>
        </p:blipFill>
        <p:spPr>
          <a:xfrm>
            <a:off x="719175" y="122428"/>
            <a:ext cx="7817663" cy="4862322"/>
          </a:xfrm>
        </p:spPr>
      </p:pic>
    </p:spTree>
    <p:extLst>
      <p:ext uri="{BB962C8B-B14F-4D97-AF65-F5344CB8AC3E}">
        <p14:creationId xmlns:p14="http://schemas.microsoft.com/office/powerpoint/2010/main" val="397464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C4D0F6D7-E106-C54F-8FBB-BF461F3A93AF}"/>
              </a:ext>
            </a:extLst>
          </p:cNvPr>
          <p:cNvPicPr>
            <a:picLocks noGrp="1" noChangeAspect="1"/>
          </p:cNvPicPr>
          <p:nvPr>
            <p:ph sz="quarter" idx="4294967295"/>
          </p:nvPr>
        </p:nvPicPr>
        <p:blipFill>
          <a:blip r:embed="rId3"/>
          <a:stretch>
            <a:fillRect/>
          </a:stretch>
        </p:blipFill>
        <p:spPr>
          <a:xfrm>
            <a:off x="858164" y="80925"/>
            <a:ext cx="7590892" cy="4723334"/>
          </a:xfrm>
        </p:spPr>
      </p:pic>
    </p:spTree>
    <p:extLst>
      <p:ext uri="{BB962C8B-B14F-4D97-AF65-F5344CB8AC3E}">
        <p14:creationId xmlns:p14="http://schemas.microsoft.com/office/powerpoint/2010/main" val="751952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3F85-F086-6241-872F-37F03F2A2492}"/>
              </a:ext>
            </a:extLst>
          </p:cNvPr>
          <p:cNvSpPr>
            <a:spLocks noGrp="1"/>
          </p:cNvSpPr>
          <p:nvPr>
            <p:ph type="title"/>
          </p:nvPr>
        </p:nvSpPr>
        <p:spPr/>
        <p:txBody>
          <a:bodyPr/>
          <a:lstStyle/>
          <a:p>
            <a:r>
              <a:rPr lang="en-US" dirty="0"/>
              <a:t>Additive vs Interactive QTLs</a:t>
            </a:r>
          </a:p>
        </p:txBody>
      </p:sp>
      <p:sp>
        <p:nvSpPr>
          <p:cNvPr id="3" name="Slide Number Placeholder 2">
            <a:extLst>
              <a:ext uri="{FF2B5EF4-FFF2-40B4-BE49-F238E27FC236}">
                <a16:creationId xmlns:a16="http://schemas.microsoft.com/office/drawing/2014/main" id="{4C0E953B-454F-7543-83FF-E64B52B0EA86}"/>
              </a:ext>
            </a:extLst>
          </p:cNvPr>
          <p:cNvSpPr>
            <a:spLocks noGrp="1"/>
          </p:cNvSpPr>
          <p:nvPr>
            <p:ph type="sldNum" sz="quarter" idx="4"/>
          </p:nvPr>
        </p:nvSpPr>
        <p:spPr/>
        <p:txBody>
          <a:bodyPr/>
          <a:lstStyle/>
          <a:p>
            <a:fld id="{24791E93-A2B7-0848-BDB4-10A6DF01D9B6}" type="slidenum">
              <a:rPr lang="en-US" smtClean="0"/>
              <a:pPr/>
              <a:t>29</a:t>
            </a:fld>
            <a:endParaRPr lang="en-US" dirty="0"/>
          </a:p>
        </p:txBody>
      </p:sp>
      <p:sp>
        <p:nvSpPr>
          <p:cNvPr id="4" name="Content Placeholder 3">
            <a:extLst>
              <a:ext uri="{FF2B5EF4-FFF2-40B4-BE49-F238E27FC236}">
                <a16:creationId xmlns:a16="http://schemas.microsoft.com/office/drawing/2014/main" id="{F040AD65-618A-3440-BEA7-060AEDE31445}"/>
              </a:ext>
            </a:extLst>
          </p:cNvPr>
          <p:cNvSpPr>
            <a:spLocks noGrp="1"/>
          </p:cNvSpPr>
          <p:nvPr>
            <p:ph sz="quarter" idx="12"/>
          </p:nvPr>
        </p:nvSpPr>
        <p:spPr/>
        <p:txBody>
          <a:bodyPr/>
          <a:lstStyle/>
          <a:p>
            <a:r>
              <a:rPr lang="en-US" dirty="0"/>
              <a:t>Additive covariates: Allows means between levels of the covariate to differ in the model</a:t>
            </a:r>
          </a:p>
          <a:p>
            <a:r>
              <a:rPr lang="en-US" dirty="0"/>
              <a:t>Interactive covariate: Allows the genotype’s effect on the phenotype to vary with the levels of the interactive covariate</a:t>
            </a:r>
          </a:p>
          <a:p>
            <a:r>
              <a:rPr lang="en-US" dirty="0"/>
              <a:t>Interaction Effect: Take the difference of the full model and the purely additive model</a:t>
            </a:r>
          </a:p>
        </p:txBody>
      </p:sp>
    </p:spTree>
    <p:extLst>
      <p:ext uri="{BB962C8B-B14F-4D97-AF65-F5344CB8AC3E}">
        <p14:creationId xmlns:p14="http://schemas.microsoft.com/office/powerpoint/2010/main" val="71626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5FE6-A3A6-4649-9DF2-A3C70F7A2729}"/>
              </a:ext>
            </a:extLst>
          </p:cNvPr>
          <p:cNvSpPr>
            <a:spLocks noGrp="1"/>
          </p:cNvSpPr>
          <p:nvPr>
            <p:ph type="title"/>
          </p:nvPr>
        </p:nvSpPr>
        <p:spPr/>
        <p:txBody>
          <a:bodyPr/>
          <a:lstStyle/>
          <a:p>
            <a:r>
              <a:rPr lang="en-US" dirty="0"/>
              <a:t>The Data</a:t>
            </a:r>
          </a:p>
        </p:txBody>
      </p:sp>
      <p:sp>
        <p:nvSpPr>
          <p:cNvPr id="3" name="Slide Number Placeholder 2">
            <a:extLst>
              <a:ext uri="{FF2B5EF4-FFF2-40B4-BE49-F238E27FC236}">
                <a16:creationId xmlns:a16="http://schemas.microsoft.com/office/drawing/2014/main" id="{E2E9793F-6058-2449-8235-E30C9233C255}"/>
              </a:ext>
            </a:extLst>
          </p:cNvPr>
          <p:cNvSpPr>
            <a:spLocks noGrp="1"/>
          </p:cNvSpPr>
          <p:nvPr>
            <p:ph type="sldNum" sz="quarter" idx="4"/>
          </p:nvPr>
        </p:nvSpPr>
        <p:spPr/>
        <p:txBody>
          <a:bodyPr/>
          <a:lstStyle/>
          <a:p>
            <a:fld id="{24791E93-A2B7-0848-BDB4-10A6DF01D9B6}" type="slidenum">
              <a:rPr lang="en-US" smtClean="0"/>
              <a:pPr/>
              <a:t>3</a:t>
            </a:fld>
            <a:endParaRPr lang="en-US" dirty="0"/>
          </a:p>
        </p:txBody>
      </p:sp>
      <p:sp>
        <p:nvSpPr>
          <p:cNvPr id="4" name="Content Placeholder 3">
            <a:extLst>
              <a:ext uri="{FF2B5EF4-FFF2-40B4-BE49-F238E27FC236}">
                <a16:creationId xmlns:a16="http://schemas.microsoft.com/office/drawing/2014/main" id="{F5A95786-DC64-9F4F-820F-933F65C97ED8}"/>
              </a:ext>
            </a:extLst>
          </p:cNvPr>
          <p:cNvSpPr>
            <a:spLocks noGrp="1"/>
          </p:cNvSpPr>
          <p:nvPr>
            <p:ph sz="quarter" idx="12"/>
          </p:nvPr>
        </p:nvSpPr>
        <p:spPr/>
        <p:txBody>
          <a:bodyPr/>
          <a:lstStyle/>
          <a:p>
            <a:r>
              <a:rPr lang="en-US" dirty="0"/>
              <a:t>189 genetically diverse mice</a:t>
            </a:r>
          </a:p>
          <a:p>
            <a:pPr lvl="1"/>
            <a:r>
              <a:rPr lang="en-US" dirty="0"/>
              <a:t>6, 12, 18 months; both sexes</a:t>
            </a:r>
          </a:p>
          <a:p>
            <a:r>
              <a:rPr lang="en-US" dirty="0"/>
              <a:t>Measured abundance of 4193 heart proteins</a:t>
            </a:r>
          </a:p>
        </p:txBody>
      </p:sp>
    </p:spTree>
    <p:extLst>
      <p:ext uri="{BB962C8B-B14F-4D97-AF65-F5344CB8AC3E}">
        <p14:creationId xmlns:p14="http://schemas.microsoft.com/office/powerpoint/2010/main" val="50232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83B1-0E05-A14C-B74E-AAF07156D3F9}"/>
              </a:ext>
            </a:extLst>
          </p:cNvPr>
          <p:cNvSpPr>
            <a:spLocks noGrp="1"/>
          </p:cNvSpPr>
          <p:nvPr>
            <p:ph type="title"/>
          </p:nvPr>
        </p:nvSpPr>
        <p:spPr/>
        <p:txBody>
          <a:bodyPr/>
          <a:lstStyle/>
          <a:p>
            <a:r>
              <a:rPr lang="en-US" dirty="0"/>
              <a:t>Mediation Analysis for Interactive QTLs</a:t>
            </a:r>
          </a:p>
        </p:txBody>
      </p:sp>
      <p:sp>
        <p:nvSpPr>
          <p:cNvPr id="4" name="Content Placeholder 3">
            <a:extLst>
              <a:ext uri="{FF2B5EF4-FFF2-40B4-BE49-F238E27FC236}">
                <a16:creationId xmlns:a16="http://schemas.microsoft.com/office/drawing/2014/main" id="{3EA7CA1E-F830-584A-8BBB-AE855D4E6CAB}"/>
              </a:ext>
            </a:extLst>
          </p:cNvPr>
          <p:cNvSpPr>
            <a:spLocks noGrp="1"/>
          </p:cNvSpPr>
          <p:nvPr>
            <p:ph sz="quarter" idx="4294967295"/>
          </p:nvPr>
        </p:nvSpPr>
        <p:spPr>
          <a:xfrm>
            <a:off x="570372" y="3664686"/>
            <a:ext cx="5026025" cy="1063625"/>
          </a:xfrm>
        </p:spPr>
        <p:txBody>
          <a:bodyPr/>
          <a:lstStyle/>
          <a:p>
            <a:pPr marL="0" indent="0">
              <a:buNone/>
            </a:pPr>
            <a:r>
              <a:rPr lang="en-US" sz="1600" dirty="0" err="1"/>
              <a:t>pheno</a:t>
            </a:r>
            <a:r>
              <a:rPr lang="en-US" sz="1600" dirty="0"/>
              <a:t> ~ QTL + </a:t>
            </a:r>
            <a:r>
              <a:rPr lang="en-US" sz="1600" dirty="0" err="1"/>
              <a:t>addcovars</a:t>
            </a:r>
            <a:r>
              <a:rPr lang="en-US" sz="1600" dirty="0"/>
              <a:t> + mediator</a:t>
            </a:r>
          </a:p>
          <a:p>
            <a:pPr marL="0" indent="0">
              <a:buNone/>
            </a:pPr>
            <a:r>
              <a:rPr lang="en-US" sz="1600" dirty="0" err="1"/>
              <a:t>pheno</a:t>
            </a:r>
            <a:r>
              <a:rPr lang="en-US" sz="1600" dirty="0"/>
              <a:t> ~ QTL + </a:t>
            </a:r>
            <a:r>
              <a:rPr lang="en-US" sz="1600" dirty="0" err="1"/>
              <a:t>addcovars</a:t>
            </a:r>
            <a:r>
              <a:rPr lang="en-US" sz="1600" dirty="0"/>
              <a:t> + mediator + </a:t>
            </a:r>
            <a:r>
              <a:rPr lang="en-US" sz="1600" dirty="0" err="1"/>
              <a:t>QTL:intcovar</a:t>
            </a:r>
            <a:endParaRPr lang="en-US" sz="1600" dirty="0"/>
          </a:p>
        </p:txBody>
      </p:sp>
      <p:sp>
        <p:nvSpPr>
          <p:cNvPr id="5" name="Content Placeholder 3">
            <a:extLst>
              <a:ext uri="{FF2B5EF4-FFF2-40B4-BE49-F238E27FC236}">
                <a16:creationId xmlns:a16="http://schemas.microsoft.com/office/drawing/2014/main" id="{E4F03A92-8B09-5D48-9F54-BF26BB313405}"/>
              </a:ext>
            </a:extLst>
          </p:cNvPr>
          <p:cNvSpPr txBox="1">
            <a:spLocks/>
          </p:cNvSpPr>
          <p:nvPr/>
        </p:nvSpPr>
        <p:spPr>
          <a:xfrm>
            <a:off x="700673" y="1491707"/>
            <a:ext cx="4205460" cy="904038"/>
          </a:xfrm>
          <a:prstGeom prst="rect">
            <a:avLst/>
          </a:prstGeom>
        </p:spPr>
        <p:txBody>
          <a:bodyPr vert="horz" lIns="0" tIns="45720" rIns="91440" bIns="45720" rtlCol="0">
            <a:noAutofit/>
          </a:bodyPr>
          <a:lstStyle>
            <a:lvl1pPr marL="342900" indent="-342900" algn="l" defTabSz="457200" rtl="0" eaLnBrk="1" latinLnBrk="0" hangingPunct="1">
              <a:lnSpc>
                <a:spcPct val="102000"/>
              </a:lnSpc>
              <a:spcBef>
                <a:spcPts val="600"/>
              </a:spcBef>
              <a:spcAft>
                <a:spcPts val="1400"/>
              </a:spcAft>
              <a:buClrTx/>
              <a:buSzPct val="110000"/>
              <a:buFontTx/>
              <a:buBlip>
                <a:blip r:embed="rId3"/>
              </a:buBlip>
              <a:defRPr sz="2400" kern="1200">
                <a:solidFill>
                  <a:schemeClr val="tx2"/>
                </a:solidFill>
                <a:latin typeface="Arial"/>
                <a:ea typeface="+mn-ea"/>
                <a:cs typeface="Arial"/>
              </a:defRPr>
            </a:lvl1pPr>
            <a:lvl2pPr marL="687388" indent="-344488" algn="l" defTabSz="457200" rtl="0" eaLnBrk="1" latinLnBrk="0" hangingPunct="1">
              <a:lnSpc>
                <a:spcPct val="100000"/>
              </a:lnSpc>
              <a:spcBef>
                <a:spcPts val="0"/>
              </a:spcBef>
              <a:spcAft>
                <a:spcPts val="600"/>
              </a:spcAft>
              <a:buClr>
                <a:srgbClr val="A2AAAD"/>
              </a:buClr>
              <a:buSzPct val="120000"/>
              <a:buFont typeface="Courier New"/>
              <a:buChar char="o"/>
              <a:defRPr sz="2000" kern="1200">
                <a:solidFill>
                  <a:schemeClr val="tx2"/>
                </a:solidFill>
                <a:latin typeface="Arial"/>
                <a:ea typeface="+mn-ea"/>
                <a:cs typeface="Arial"/>
              </a:defRPr>
            </a:lvl2pPr>
            <a:lvl3pPr marL="1030288" indent="-342900" algn="l" defTabSz="457200" rtl="0" eaLnBrk="1" latinLnBrk="0" hangingPunct="1">
              <a:lnSpc>
                <a:spcPct val="100000"/>
              </a:lnSpc>
              <a:spcBef>
                <a:spcPts val="0"/>
              </a:spcBef>
              <a:spcAft>
                <a:spcPts val="600"/>
              </a:spcAft>
              <a:buSzPct val="100000"/>
              <a:buFontTx/>
              <a:buBlip>
                <a:blip r:embed="rId4"/>
              </a:buBlip>
              <a:defRPr sz="1600" kern="1200">
                <a:solidFill>
                  <a:schemeClr val="tx2"/>
                </a:solidFill>
                <a:latin typeface="Arial"/>
                <a:ea typeface="+mn-ea"/>
                <a:cs typeface="Arial"/>
              </a:defRPr>
            </a:lvl3pPr>
            <a:lvl4pPr marL="1258888" indent="-228600" algn="l" defTabSz="457200" rtl="0" eaLnBrk="1" latinLnBrk="0" hangingPunct="1">
              <a:lnSpc>
                <a:spcPct val="100000"/>
              </a:lnSpc>
              <a:spcBef>
                <a:spcPts val="0"/>
              </a:spcBef>
              <a:spcAft>
                <a:spcPts val="600"/>
              </a:spcAft>
              <a:buClr>
                <a:srgbClr val="A2AAAD"/>
              </a:buClr>
              <a:buSzPct val="110000"/>
              <a:buFont typeface="Arial"/>
              <a:buChar char="•"/>
              <a:defRPr sz="1600" kern="1200">
                <a:solidFill>
                  <a:schemeClr val="tx2"/>
                </a:solidFill>
                <a:latin typeface="Arial"/>
                <a:ea typeface="+mn-ea"/>
                <a:cs typeface="Arial"/>
              </a:defRPr>
            </a:lvl4pPr>
            <a:lvl5pPr marL="1489075" indent="-230188" algn="l" defTabSz="457200" rtl="0" eaLnBrk="1" latinLnBrk="0" hangingPunct="1">
              <a:lnSpc>
                <a:spcPct val="104000"/>
              </a:lnSpc>
              <a:spcBef>
                <a:spcPts val="0"/>
              </a:spcBef>
              <a:spcAft>
                <a:spcPts val="800"/>
              </a:spcAft>
              <a:buClr>
                <a:schemeClr val="bg2"/>
              </a:buClr>
              <a:buFont typeface="Arial"/>
              <a:buNone/>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err="1"/>
              <a:t>pheno</a:t>
            </a:r>
            <a:r>
              <a:rPr lang="en-US" sz="1600" dirty="0"/>
              <a:t> ~ QTL + </a:t>
            </a:r>
            <a:r>
              <a:rPr lang="en-US" sz="1600" dirty="0" err="1"/>
              <a:t>addcovars</a:t>
            </a:r>
            <a:endParaRPr lang="en-US" sz="1600" dirty="0"/>
          </a:p>
          <a:p>
            <a:pPr marL="0" indent="0">
              <a:buFontTx/>
              <a:buNone/>
            </a:pPr>
            <a:r>
              <a:rPr lang="en-US" sz="1600" dirty="0" err="1"/>
              <a:t>pheno</a:t>
            </a:r>
            <a:r>
              <a:rPr lang="en-US" sz="1600" dirty="0"/>
              <a:t> ~ QTL + </a:t>
            </a:r>
            <a:r>
              <a:rPr lang="en-US" sz="1600" dirty="0" err="1"/>
              <a:t>addcovars</a:t>
            </a:r>
            <a:r>
              <a:rPr lang="en-US" sz="1600" dirty="0"/>
              <a:t> + </a:t>
            </a:r>
            <a:r>
              <a:rPr lang="en-US" sz="1600" dirty="0" err="1"/>
              <a:t>QTL:intcovar</a:t>
            </a:r>
            <a:endParaRPr lang="en-US" sz="1600" dirty="0"/>
          </a:p>
        </p:txBody>
      </p:sp>
      <p:cxnSp>
        <p:nvCxnSpPr>
          <p:cNvPr id="7" name="Straight Arrow Connector 6">
            <a:extLst>
              <a:ext uri="{FF2B5EF4-FFF2-40B4-BE49-F238E27FC236}">
                <a16:creationId xmlns:a16="http://schemas.microsoft.com/office/drawing/2014/main" id="{D58A8200-2722-7647-8961-1D47B90BF8E9}"/>
              </a:ext>
            </a:extLst>
          </p:cNvPr>
          <p:cNvCxnSpPr>
            <a:cxnSpLocks/>
          </p:cNvCxnSpPr>
          <p:nvPr/>
        </p:nvCxnSpPr>
        <p:spPr>
          <a:xfrm>
            <a:off x="3319728" y="1650796"/>
            <a:ext cx="1764958" cy="107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E2893F6-93F7-8140-AF8B-88F93C7558B4}"/>
              </a:ext>
            </a:extLst>
          </p:cNvPr>
          <p:cNvCxnSpPr>
            <a:cxnSpLocks/>
          </p:cNvCxnSpPr>
          <p:nvPr/>
        </p:nvCxnSpPr>
        <p:spPr>
          <a:xfrm flipV="1">
            <a:off x="4567169" y="1990175"/>
            <a:ext cx="727694" cy="23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B3DE3FB-D747-6149-B4C4-563ED127384A}"/>
              </a:ext>
            </a:extLst>
          </p:cNvPr>
          <p:cNvCxnSpPr>
            <a:cxnSpLocks/>
          </p:cNvCxnSpPr>
          <p:nvPr/>
        </p:nvCxnSpPr>
        <p:spPr>
          <a:xfrm>
            <a:off x="4246090" y="3815270"/>
            <a:ext cx="1996769" cy="177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43ACFC3-DA12-4447-A4BD-0C8ACD072286}"/>
              </a:ext>
            </a:extLst>
          </p:cNvPr>
          <p:cNvCxnSpPr>
            <a:cxnSpLocks/>
          </p:cNvCxnSpPr>
          <p:nvPr/>
        </p:nvCxnSpPr>
        <p:spPr>
          <a:xfrm flipV="1">
            <a:off x="5447048" y="4176553"/>
            <a:ext cx="963220" cy="1399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155ED91-2BD0-594C-B2CB-D2F12B4236BD}"/>
              </a:ext>
            </a:extLst>
          </p:cNvPr>
          <p:cNvSpPr txBox="1"/>
          <p:nvPr/>
        </p:nvSpPr>
        <p:spPr>
          <a:xfrm>
            <a:off x="5346882" y="1485399"/>
            <a:ext cx="1371600" cy="584775"/>
          </a:xfrm>
          <a:prstGeom prst="rect">
            <a:avLst/>
          </a:prstGeom>
          <a:noFill/>
        </p:spPr>
        <p:txBody>
          <a:bodyPr wrap="square" rtlCol="0">
            <a:spAutoFit/>
          </a:bodyPr>
          <a:lstStyle/>
          <a:p>
            <a:r>
              <a:rPr lang="en-US" sz="1600" dirty="0"/>
              <a:t>interaction effect</a:t>
            </a:r>
          </a:p>
        </p:txBody>
      </p:sp>
      <p:sp>
        <p:nvSpPr>
          <p:cNvPr id="17" name="TextBox 16">
            <a:extLst>
              <a:ext uri="{FF2B5EF4-FFF2-40B4-BE49-F238E27FC236}">
                <a16:creationId xmlns:a16="http://schemas.microsoft.com/office/drawing/2014/main" id="{8650C751-33E5-2844-A68D-28376F7EE114}"/>
              </a:ext>
            </a:extLst>
          </p:cNvPr>
          <p:cNvSpPr txBox="1"/>
          <p:nvPr/>
        </p:nvSpPr>
        <p:spPr>
          <a:xfrm>
            <a:off x="6410268" y="3904112"/>
            <a:ext cx="1903615" cy="584775"/>
          </a:xfrm>
          <a:prstGeom prst="rect">
            <a:avLst/>
          </a:prstGeom>
          <a:noFill/>
        </p:spPr>
        <p:txBody>
          <a:bodyPr wrap="square" rtlCol="0">
            <a:spAutoFit/>
          </a:bodyPr>
          <a:lstStyle/>
          <a:p>
            <a:r>
              <a:rPr lang="en-US" sz="1600" dirty="0"/>
              <a:t>interaction effect with mediator</a:t>
            </a:r>
          </a:p>
        </p:txBody>
      </p:sp>
      <p:sp>
        <p:nvSpPr>
          <p:cNvPr id="19" name="TextBox 18">
            <a:extLst>
              <a:ext uri="{FF2B5EF4-FFF2-40B4-BE49-F238E27FC236}">
                <a16:creationId xmlns:a16="http://schemas.microsoft.com/office/drawing/2014/main" id="{DA006734-026E-9947-9F45-55B50E5EA1D0}"/>
              </a:ext>
            </a:extLst>
          </p:cNvPr>
          <p:cNvSpPr txBox="1"/>
          <p:nvPr/>
        </p:nvSpPr>
        <p:spPr>
          <a:xfrm>
            <a:off x="7420264" y="2190094"/>
            <a:ext cx="1903615" cy="923330"/>
          </a:xfrm>
          <a:prstGeom prst="rect">
            <a:avLst/>
          </a:prstGeom>
          <a:noFill/>
        </p:spPr>
        <p:txBody>
          <a:bodyPr wrap="square" rtlCol="0">
            <a:spAutoFit/>
          </a:bodyPr>
          <a:lstStyle/>
          <a:p>
            <a:r>
              <a:rPr lang="en-US" dirty="0"/>
              <a:t>Effect of mediator on interaction</a:t>
            </a:r>
          </a:p>
        </p:txBody>
      </p:sp>
      <p:cxnSp>
        <p:nvCxnSpPr>
          <p:cNvPr id="21" name="Straight Arrow Connector 20">
            <a:extLst>
              <a:ext uri="{FF2B5EF4-FFF2-40B4-BE49-F238E27FC236}">
                <a16:creationId xmlns:a16="http://schemas.microsoft.com/office/drawing/2014/main" id="{C65E1833-EE0A-A746-B62A-123C4473AC46}"/>
              </a:ext>
            </a:extLst>
          </p:cNvPr>
          <p:cNvCxnSpPr>
            <a:cxnSpLocks/>
          </p:cNvCxnSpPr>
          <p:nvPr/>
        </p:nvCxnSpPr>
        <p:spPr>
          <a:xfrm flipV="1">
            <a:off x="7056417" y="3167149"/>
            <a:ext cx="483227" cy="457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D01ED60-6E43-FC4E-A6F3-612C4CC41BF8}"/>
              </a:ext>
            </a:extLst>
          </p:cNvPr>
          <p:cNvCxnSpPr>
            <a:cxnSpLocks/>
          </p:cNvCxnSpPr>
          <p:nvPr/>
        </p:nvCxnSpPr>
        <p:spPr>
          <a:xfrm>
            <a:off x="6517843" y="1853917"/>
            <a:ext cx="717417" cy="43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5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3F8D-7955-194C-B897-396CCD409055}"/>
              </a:ext>
            </a:extLst>
          </p:cNvPr>
          <p:cNvSpPr>
            <a:spLocks noGrp="1"/>
          </p:cNvSpPr>
          <p:nvPr>
            <p:ph type="title"/>
          </p:nvPr>
        </p:nvSpPr>
        <p:spPr/>
        <p:txBody>
          <a:bodyPr/>
          <a:lstStyle/>
          <a:p>
            <a:r>
              <a:rPr lang="en-US" dirty="0"/>
              <a:t>Mediation Analysis Results – Chr3 Interactive </a:t>
            </a:r>
            <a:r>
              <a:rPr lang="en-US" dirty="0" err="1"/>
              <a:t>pQTL</a:t>
            </a:r>
            <a:r>
              <a:rPr lang="en-US" dirty="0"/>
              <a:t> trans-band</a:t>
            </a:r>
          </a:p>
        </p:txBody>
      </p:sp>
      <p:sp>
        <p:nvSpPr>
          <p:cNvPr id="3" name="Slide Number Placeholder 2">
            <a:extLst>
              <a:ext uri="{FF2B5EF4-FFF2-40B4-BE49-F238E27FC236}">
                <a16:creationId xmlns:a16="http://schemas.microsoft.com/office/drawing/2014/main" id="{FF79CA5D-4B08-7149-82F4-27CD05882DB1}"/>
              </a:ext>
            </a:extLst>
          </p:cNvPr>
          <p:cNvSpPr>
            <a:spLocks noGrp="1"/>
          </p:cNvSpPr>
          <p:nvPr>
            <p:ph type="sldNum" sz="quarter" idx="4"/>
          </p:nvPr>
        </p:nvSpPr>
        <p:spPr/>
        <p:txBody>
          <a:bodyPr/>
          <a:lstStyle/>
          <a:p>
            <a:fld id="{24791E93-A2B7-0848-BDB4-10A6DF01D9B6}" type="slidenum">
              <a:rPr lang="en-US" smtClean="0"/>
              <a:pPr/>
              <a:t>31</a:t>
            </a:fld>
            <a:endParaRPr lang="en-US" dirty="0"/>
          </a:p>
        </p:txBody>
      </p:sp>
      <p:sp>
        <p:nvSpPr>
          <p:cNvPr id="4" name="Content Placeholder 3">
            <a:extLst>
              <a:ext uri="{FF2B5EF4-FFF2-40B4-BE49-F238E27FC236}">
                <a16:creationId xmlns:a16="http://schemas.microsoft.com/office/drawing/2014/main" id="{680A345F-544E-2440-81DA-C3443D6D5518}"/>
              </a:ext>
            </a:extLst>
          </p:cNvPr>
          <p:cNvSpPr>
            <a:spLocks noGrp="1"/>
          </p:cNvSpPr>
          <p:nvPr>
            <p:ph sz="quarter" idx="12"/>
          </p:nvPr>
        </p:nvSpPr>
        <p:spPr/>
        <p:txBody>
          <a:bodyPr/>
          <a:lstStyle/>
          <a:p>
            <a:r>
              <a:rPr lang="en-US" dirty="0"/>
              <a:t>1110002E22Rik and Syde2 mediates genotype-age interaction effect of many proteins on chromosome 3 hotspot </a:t>
            </a:r>
          </a:p>
          <a:p>
            <a:endParaRPr lang="en-US" dirty="0"/>
          </a:p>
        </p:txBody>
      </p:sp>
    </p:spTree>
    <p:extLst>
      <p:ext uri="{BB962C8B-B14F-4D97-AF65-F5344CB8AC3E}">
        <p14:creationId xmlns:p14="http://schemas.microsoft.com/office/powerpoint/2010/main" val="178730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001145_Z8Q0687.jpg">
            <a:extLst>
              <a:ext uri="{FF2B5EF4-FFF2-40B4-BE49-F238E27FC236}">
                <a16:creationId xmlns:a16="http://schemas.microsoft.com/office/drawing/2014/main" id="{45503D8E-0CD4-AE47-B519-0CC047437D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8458" y="4098165"/>
            <a:ext cx="2737414" cy="804479"/>
          </a:xfrm>
          <a:prstGeom prst="rect">
            <a:avLst/>
          </a:prstGeom>
        </p:spPr>
      </p:pic>
      <p:sp>
        <p:nvSpPr>
          <p:cNvPr id="3" name="Slide Number Placeholder 2">
            <a:extLst>
              <a:ext uri="{FF2B5EF4-FFF2-40B4-BE49-F238E27FC236}">
                <a16:creationId xmlns:a16="http://schemas.microsoft.com/office/drawing/2014/main" id="{E4D7994A-2E68-FA45-9DE1-CA21D8D4A836}"/>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4</a:t>
            </a:fld>
            <a:endParaRPr lang="en-US" dirty="0"/>
          </a:p>
        </p:txBody>
      </p:sp>
      <p:grpSp>
        <p:nvGrpSpPr>
          <p:cNvPr id="34" name="Group 33">
            <a:extLst>
              <a:ext uri="{FF2B5EF4-FFF2-40B4-BE49-F238E27FC236}">
                <a16:creationId xmlns:a16="http://schemas.microsoft.com/office/drawing/2014/main" id="{EC1DB214-FC6C-6647-865F-B7A43B8E5126}"/>
              </a:ext>
            </a:extLst>
          </p:cNvPr>
          <p:cNvGrpSpPr/>
          <p:nvPr/>
        </p:nvGrpSpPr>
        <p:grpSpPr>
          <a:xfrm>
            <a:off x="325628" y="94309"/>
            <a:ext cx="7591200" cy="4900978"/>
            <a:chOff x="403886" y="361589"/>
            <a:chExt cx="8009557" cy="6776206"/>
          </a:xfrm>
        </p:grpSpPr>
        <p:pic>
          <p:nvPicPr>
            <p:cNvPr id="35" name="Picture 2">
              <a:extLst>
                <a:ext uri="{FF2B5EF4-FFF2-40B4-BE49-F238E27FC236}">
                  <a16:creationId xmlns:a16="http://schemas.microsoft.com/office/drawing/2014/main" id="{74433FDA-30A8-D04E-BD56-EF755EC6A52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35" y="1111073"/>
              <a:ext cx="1995301" cy="4830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TextBox 4">
              <a:extLst>
                <a:ext uri="{FF2B5EF4-FFF2-40B4-BE49-F238E27FC236}">
                  <a16:creationId xmlns:a16="http://schemas.microsoft.com/office/drawing/2014/main" id="{804592FA-A757-2C43-BA94-7001E8E94EFB}"/>
                </a:ext>
              </a:extLst>
            </p:cNvPr>
            <p:cNvSpPr txBox="1">
              <a:spLocks noChangeArrowheads="1"/>
            </p:cNvSpPr>
            <p:nvPr/>
          </p:nvSpPr>
          <p:spPr bwMode="auto">
            <a:xfrm>
              <a:off x="403886" y="590019"/>
              <a:ext cx="3048000" cy="399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Collaborative Cross</a:t>
              </a:r>
            </a:p>
          </p:txBody>
        </p:sp>
        <p:sp>
          <p:nvSpPr>
            <p:cNvPr id="37" name="Right Arrow 36">
              <a:extLst>
                <a:ext uri="{FF2B5EF4-FFF2-40B4-BE49-F238E27FC236}">
                  <a16:creationId xmlns:a16="http://schemas.microsoft.com/office/drawing/2014/main" id="{38BDCE4B-14B1-F943-81E8-90D314CCD33A}"/>
                </a:ext>
              </a:extLst>
            </p:cNvPr>
            <p:cNvSpPr/>
            <p:nvPr/>
          </p:nvSpPr>
          <p:spPr bwMode="auto">
            <a:xfrm>
              <a:off x="3159127" y="5341993"/>
              <a:ext cx="2362200" cy="381000"/>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38" name="TextBox 6">
              <a:extLst>
                <a:ext uri="{FF2B5EF4-FFF2-40B4-BE49-F238E27FC236}">
                  <a16:creationId xmlns:a16="http://schemas.microsoft.com/office/drawing/2014/main" id="{3991491B-48BE-E144-82F8-80BA244C762F}"/>
                </a:ext>
              </a:extLst>
            </p:cNvPr>
            <p:cNvSpPr txBox="1">
              <a:spLocks noChangeArrowheads="1"/>
            </p:cNvSpPr>
            <p:nvPr/>
          </p:nvSpPr>
          <p:spPr bwMode="auto">
            <a:xfrm>
              <a:off x="2997200" y="4434397"/>
              <a:ext cx="2438400" cy="699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Partially Inbred</a:t>
              </a:r>
            </a:p>
            <a:p>
              <a:pPr algn="ctr" eaLnBrk="1" hangingPunct="1"/>
              <a:r>
                <a:rPr lang="en-US" sz="1800" dirty="0"/>
                <a:t>Progenitors</a:t>
              </a:r>
            </a:p>
          </p:txBody>
        </p:sp>
        <p:pic>
          <p:nvPicPr>
            <p:cNvPr id="39" name="Picture 3" descr="C:\Users\dgatti\AppData\Local\Microsoft\Windows\Temporary Internet Files\Content.IE5\PWI0IMBR\MC900052829[1].wmf">
              <a:extLst>
                <a:ext uri="{FF2B5EF4-FFF2-40B4-BE49-F238E27FC236}">
                  <a16:creationId xmlns:a16="http://schemas.microsoft.com/office/drawing/2014/main" id="{DD707486-9AE7-E840-91FC-CD9837953F0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0386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 descr="C:\Users\dgatti\AppData\Local\Microsoft\Windows\Temporary Internet Files\Content.IE5\PWI0IMBR\MC900052829[1].wmf">
              <a:extLst>
                <a:ext uri="{FF2B5EF4-FFF2-40B4-BE49-F238E27FC236}">
                  <a16:creationId xmlns:a16="http://schemas.microsoft.com/office/drawing/2014/main" id="{7B5A2352-4FEA-5B49-9B23-D619286F0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47244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3" descr="C:\Users\dgatti\AppData\Local\Microsoft\Windows\Temporary Internet Files\Content.IE5\PWI0IMBR\MC900052829[1].wmf">
              <a:extLst>
                <a:ext uri="{FF2B5EF4-FFF2-40B4-BE49-F238E27FC236}">
                  <a16:creationId xmlns:a16="http://schemas.microsoft.com/office/drawing/2014/main" id="{EF77C8BA-8633-C645-BD80-D9371197714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43737" y="51816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3" descr="C:\Users\dgatti\AppData\Local\Microsoft\Windows\Temporary Internet Files\Content.IE5\PWI0IMBR\MC900052829[1].wmf">
              <a:extLst>
                <a:ext uri="{FF2B5EF4-FFF2-40B4-BE49-F238E27FC236}">
                  <a16:creationId xmlns:a16="http://schemas.microsoft.com/office/drawing/2014/main" id="{FDA8D687-1A8F-3149-9707-FB408100B6B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24537" y="5029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3" descr="C:\Users\dgatti\AppData\Local\Microsoft\Windows\Temporary Internet Files\Content.IE5\PWI0IMBR\MC900052829[1].wmf">
              <a:extLst>
                <a:ext uri="{FF2B5EF4-FFF2-40B4-BE49-F238E27FC236}">
                  <a16:creationId xmlns:a16="http://schemas.microsoft.com/office/drawing/2014/main" id="{40266118-3B0B-9F48-A33E-B6A576D2A57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00737" y="4267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3" descr="C:\Users\dgatti\AppData\Local\Microsoft\Windows\Temporary Internet Files\Content.IE5\PWI0IMBR\MC900052829[1].wmf">
              <a:extLst>
                <a:ext uri="{FF2B5EF4-FFF2-40B4-BE49-F238E27FC236}">
                  <a16:creationId xmlns:a16="http://schemas.microsoft.com/office/drawing/2014/main" id="{A51D1ECA-6899-5E41-88C2-5281D3F97F4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0337" y="5410201"/>
              <a:ext cx="527051"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3" descr="C:\Users\dgatti\AppData\Local\Microsoft\Windows\Temporary Internet Files\Content.IE5\PWI0IMBR\MC900052829[1].wmf">
              <a:extLst>
                <a:ext uri="{FF2B5EF4-FFF2-40B4-BE49-F238E27FC236}">
                  <a16:creationId xmlns:a16="http://schemas.microsoft.com/office/drawing/2014/main" id="{04F293CA-774C-0141-8F67-E290D7CA9D0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19939" y="4572001"/>
              <a:ext cx="5334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Freeform 18">
              <a:extLst>
                <a:ext uri="{FF2B5EF4-FFF2-40B4-BE49-F238E27FC236}">
                  <a16:creationId xmlns:a16="http://schemas.microsoft.com/office/drawing/2014/main" id="{8CB39B62-2F46-DD43-8F02-10BD301F160C}"/>
                </a:ext>
              </a:extLst>
            </p:cNvPr>
            <p:cNvSpPr>
              <a:spLocks/>
            </p:cNvSpPr>
            <p:nvPr/>
          </p:nvSpPr>
          <p:spPr bwMode="auto">
            <a:xfrm>
              <a:off x="6332540" y="4503738"/>
              <a:ext cx="820737" cy="336550"/>
            </a:xfrm>
            <a:custGeom>
              <a:avLst/>
              <a:gdLst>
                <a:gd name="T0" fmla="*/ 820615 w 820615"/>
                <a:gd name="T1" fmla="*/ 336062 h 336062"/>
                <a:gd name="T2" fmla="*/ 422031 w 820615"/>
                <a:gd name="T3" fmla="*/ 93785 h 336062"/>
                <a:gd name="T4" fmla="*/ 0 w 820615"/>
                <a:gd name="T5" fmla="*/ 0 h 336062"/>
                <a:gd name="T6" fmla="*/ 0 60000 65536"/>
                <a:gd name="T7" fmla="*/ 0 60000 65536"/>
                <a:gd name="T8" fmla="*/ 0 60000 65536"/>
              </a:gdLst>
              <a:ahLst/>
              <a:cxnLst>
                <a:cxn ang="T6">
                  <a:pos x="T0" y="T1"/>
                </a:cxn>
                <a:cxn ang="T7">
                  <a:pos x="T2" y="T3"/>
                </a:cxn>
                <a:cxn ang="T8">
                  <a:pos x="T4" y="T5"/>
                </a:cxn>
              </a:cxnLst>
              <a:rect l="0" t="0" r="r" b="b"/>
              <a:pathLst>
                <a:path w="820615" h="336062">
                  <a:moveTo>
                    <a:pt x="820615" y="336062"/>
                  </a:moveTo>
                  <a:cubicBezTo>
                    <a:pt x="689707" y="242928"/>
                    <a:pt x="558800" y="149795"/>
                    <a:pt x="422031" y="93785"/>
                  </a:cubicBezTo>
                  <a:cubicBezTo>
                    <a:pt x="285262" y="37775"/>
                    <a:pt x="142631" y="18887"/>
                    <a:pt x="0"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 name="Freeform 19">
              <a:extLst>
                <a:ext uri="{FF2B5EF4-FFF2-40B4-BE49-F238E27FC236}">
                  <a16:creationId xmlns:a16="http://schemas.microsoft.com/office/drawing/2014/main" id="{35A3DB9E-2A17-264B-98B1-C52E1AD25A76}"/>
                </a:ext>
              </a:extLst>
            </p:cNvPr>
            <p:cNvSpPr>
              <a:spLocks/>
            </p:cNvSpPr>
            <p:nvPr/>
          </p:nvSpPr>
          <p:spPr bwMode="auto">
            <a:xfrm>
              <a:off x="6300789" y="4519613"/>
              <a:ext cx="836612" cy="801687"/>
            </a:xfrm>
            <a:custGeom>
              <a:avLst/>
              <a:gdLst>
                <a:gd name="T0" fmla="*/ 0 w 836247"/>
                <a:gd name="T1" fmla="*/ 781539 h 802380"/>
                <a:gd name="T2" fmla="*/ 742462 w 836247"/>
                <a:gd name="T3" fmla="*/ 672123 h 802380"/>
                <a:gd name="T4" fmla="*/ 562708 w 836247"/>
                <a:gd name="T5" fmla="*/ 0 h 802380"/>
                <a:gd name="T6" fmla="*/ 0 60000 65536"/>
                <a:gd name="T7" fmla="*/ 0 60000 65536"/>
                <a:gd name="T8" fmla="*/ 0 60000 65536"/>
              </a:gdLst>
              <a:ahLst/>
              <a:cxnLst>
                <a:cxn ang="T6">
                  <a:pos x="T0" y="T1"/>
                </a:cxn>
                <a:cxn ang="T7">
                  <a:pos x="T2" y="T3"/>
                </a:cxn>
                <a:cxn ang="T8">
                  <a:pos x="T4" y="T5"/>
                </a:cxn>
              </a:cxnLst>
              <a:rect l="0" t="0" r="r" b="b"/>
              <a:pathLst>
                <a:path w="836247" h="802380">
                  <a:moveTo>
                    <a:pt x="0" y="781539"/>
                  </a:moveTo>
                  <a:cubicBezTo>
                    <a:pt x="324338" y="791959"/>
                    <a:pt x="648677" y="802380"/>
                    <a:pt x="742462" y="672123"/>
                  </a:cubicBezTo>
                  <a:cubicBezTo>
                    <a:pt x="836247" y="541867"/>
                    <a:pt x="699477" y="270933"/>
                    <a:pt x="562708"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 name="Freeform 21">
              <a:extLst>
                <a:ext uri="{FF2B5EF4-FFF2-40B4-BE49-F238E27FC236}">
                  <a16:creationId xmlns:a16="http://schemas.microsoft.com/office/drawing/2014/main" id="{EDAA6402-8182-4140-B18C-92BCF1ABD9A4}"/>
                </a:ext>
              </a:extLst>
            </p:cNvPr>
            <p:cNvSpPr>
              <a:spLocks/>
            </p:cNvSpPr>
            <p:nvPr/>
          </p:nvSpPr>
          <p:spPr bwMode="auto">
            <a:xfrm>
              <a:off x="6113465" y="4760914"/>
              <a:ext cx="922337" cy="665162"/>
            </a:xfrm>
            <a:custGeom>
              <a:avLst/>
              <a:gdLst>
                <a:gd name="T0" fmla="*/ 0 w 922216"/>
                <a:gd name="T1" fmla="*/ 0 h 664308"/>
                <a:gd name="T2" fmla="*/ 390769 w 922216"/>
                <a:gd name="T3" fmla="*/ 515815 h 664308"/>
                <a:gd name="T4" fmla="*/ 922216 w 922216"/>
                <a:gd name="T5" fmla="*/ 664308 h 664308"/>
                <a:gd name="T6" fmla="*/ 0 60000 65536"/>
                <a:gd name="T7" fmla="*/ 0 60000 65536"/>
                <a:gd name="T8" fmla="*/ 0 60000 65536"/>
              </a:gdLst>
              <a:ahLst/>
              <a:cxnLst>
                <a:cxn ang="T6">
                  <a:pos x="T0" y="T1"/>
                </a:cxn>
                <a:cxn ang="T7">
                  <a:pos x="T2" y="T3"/>
                </a:cxn>
                <a:cxn ang="T8">
                  <a:pos x="T4" y="T5"/>
                </a:cxn>
              </a:cxnLst>
              <a:rect l="0" t="0" r="r" b="b"/>
              <a:pathLst>
                <a:path w="922216" h="664308">
                  <a:moveTo>
                    <a:pt x="0" y="0"/>
                  </a:moveTo>
                  <a:cubicBezTo>
                    <a:pt x="118533" y="202548"/>
                    <a:pt x="237066" y="405097"/>
                    <a:pt x="390769" y="515815"/>
                  </a:cubicBezTo>
                  <a:cubicBezTo>
                    <a:pt x="544472" y="626533"/>
                    <a:pt x="733344" y="645420"/>
                    <a:pt x="922216" y="664308"/>
                  </a:cubicBezTo>
                </a:path>
              </a:pathLst>
            </a:custGeom>
            <a:noFill/>
            <a:ln w="19050" cap="flat" cmpd="sng">
              <a:solidFill>
                <a:schemeClr val="tx1"/>
              </a:solidFill>
              <a:prstDash val="solid"/>
              <a:round/>
              <a:headEnd type="stealth" w="lg" len="lg"/>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Freeform 22">
              <a:extLst>
                <a:ext uri="{FF2B5EF4-FFF2-40B4-BE49-F238E27FC236}">
                  <a16:creationId xmlns:a16="http://schemas.microsoft.com/office/drawing/2014/main" id="{A008566F-A194-CD46-9E2C-5C66F02C400D}"/>
                </a:ext>
              </a:extLst>
            </p:cNvPr>
            <p:cNvSpPr>
              <a:spLocks/>
            </p:cNvSpPr>
            <p:nvPr/>
          </p:nvSpPr>
          <p:spPr bwMode="auto">
            <a:xfrm>
              <a:off x="6311901" y="4433889"/>
              <a:ext cx="387351" cy="976312"/>
            </a:xfrm>
            <a:custGeom>
              <a:avLst/>
              <a:gdLst>
                <a:gd name="T0" fmla="*/ 388164 w 388164"/>
                <a:gd name="T1" fmla="*/ 976923 h 976923"/>
                <a:gd name="T2" fmla="*/ 20841 w 388164"/>
                <a:gd name="T3" fmla="*/ 500185 h 976923"/>
                <a:gd name="T4" fmla="*/ 263118 w 388164"/>
                <a:gd name="T5" fmla="*/ 0 h 976923"/>
                <a:gd name="T6" fmla="*/ 0 60000 65536"/>
                <a:gd name="T7" fmla="*/ 0 60000 65536"/>
                <a:gd name="T8" fmla="*/ 0 60000 65536"/>
              </a:gdLst>
              <a:ahLst/>
              <a:cxnLst>
                <a:cxn ang="T6">
                  <a:pos x="T0" y="T1"/>
                </a:cxn>
                <a:cxn ang="T7">
                  <a:pos x="T2" y="T3"/>
                </a:cxn>
                <a:cxn ang="T8">
                  <a:pos x="T4" y="T5"/>
                </a:cxn>
              </a:cxnLst>
              <a:rect l="0" t="0" r="r" b="b"/>
              <a:pathLst>
                <a:path w="388164" h="976923">
                  <a:moveTo>
                    <a:pt x="388164" y="976923"/>
                  </a:moveTo>
                  <a:cubicBezTo>
                    <a:pt x="214923" y="819964"/>
                    <a:pt x="41682" y="663005"/>
                    <a:pt x="20841" y="500185"/>
                  </a:cubicBezTo>
                  <a:cubicBezTo>
                    <a:pt x="0" y="337365"/>
                    <a:pt x="131559" y="168682"/>
                    <a:pt x="263118"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 name="Freeform 23">
              <a:extLst>
                <a:ext uri="{FF2B5EF4-FFF2-40B4-BE49-F238E27FC236}">
                  <a16:creationId xmlns:a16="http://schemas.microsoft.com/office/drawing/2014/main" id="{23E8C32F-01A0-6F43-A957-7AB4691E1D20}"/>
                </a:ext>
              </a:extLst>
            </p:cNvPr>
            <p:cNvSpPr>
              <a:spLocks/>
            </p:cNvSpPr>
            <p:nvPr/>
          </p:nvSpPr>
          <p:spPr bwMode="auto">
            <a:xfrm>
              <a:off x="6300789" y="5051425"/>
              <a:ext cx="1063625" cy="254000"/>
            </a:xfrm>
            <a:custGeom>
              <a:avLst/>
              <a:gdLst>
                <a:gd name="T0" fmla="*/ 1062893 w 1062893"/>
                <a:gd name="T1" fmla="*/ 0 h 255303"/>
                <a:gd name="T2" fmla="*/ 547077 w 1062893"/>
                <a:gd name="T3" fmla="*/ 218831 h 255303"/>
                <a:gd name="T4" fmla="*/ 0 w 1062893"/>
                <a:gd name="T5" fmla="*/ 218831 h 255303"/>
                <a:gd name="T6" fmla="*/ 0 60000 65536"/>
                <a:gd name="T7" fmla="*/ 0 60000 65536"/>
                <a:gd name="T8" fmla="*/ 0 60000 65536"/>
              </a:gdLst>
              <a:ahLst/>
              <a:cxnLst>
                <a:cxn ang="T6">
                  <a:pos x="T0" y="T1"/>
                </a:cxn>
                <a:cxn ang="T7">
                  <a:pos x="T2" y="T3"/>
                </a:cxn>
                <a:cxn ang="T8">
                  <a:pos x="T4" y="T5"/>
                </a:cxn>
              </a:cxnLst>
              <a:rect l="0" t="0" r="r" b="b"/>
              <a:pathLst>
                <a:path w="1062893" h="255303">
                  <a:moveTo>
                    <a:pt x="1062893" y="0"/>
                  </a:moveTo>
                  <a:cubicBezTo>
                    <a:pt x="893559" y="91179"/>
                    <a:pt x="724226" y="182359"/>
                    <a:pt x="547077" y="218831"/>
                  </a:cubicBezTo>
                  <a:cubicBezTo>
                    <a:pt x="369928" y="255303"/>
                    <a:pt x="184964" y="237067"/>
                    <a:pt x="0" y="218831"/>
                  </a:cubicBezTo>
                </a:path>
              </a:pathLst>
            </a:custGeom>
            <a:noFill/>
            <a:ln w="19050" cap="flat" cmpd="sng">
              <a:solidFill>
                <a:schemeClr val="tx1"/>
              </a:solidFill>
              <a:prstDash val="solid"/>
              <a:round/>
              <a:headEnd type="stealth" w="lg" len="lg"/>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 name="Freeform 24">
              <a:extLst>
                <a:ext uri="{FF2B5EF4-FFF2-40B4-BE49-F238E27FC236}">
                  <a16:creationId xmlns:a16="http://schemas.microsoft.com/office/drawing/2014/main" id="{EFB797A9-A04D-494A-ACAB-9B3D0838A05D}"/>
                </a:ext>
              </a:extLst>
            </p:cNvPr>
            <p:cNvSpPr>
              <a:spLocks/>
            </p:cNvSpPr>
            <p:nvPr/>
          </p:nvSpPr>
          <p:spPr bwMode="auto">
            <a:xfrm>
              <a:off x="6175375" y="4760914"/>
              <a:ext cx="922339" cy="496887"/>
            </a:xfrm>
            <a:custGeom>
              <a:avLst/>
              <a:gdLst>
                <a:gd name="T0" fmla="*/ 922216 w 922216"/>
                <a:gd name="T1" fmla="*/ 492369 h 496276"/>
                <a:gd name="T2" fmla="*/ 195385 w 922216"/>
                <a:gd name="T3" fmla="*/ 414215 h 496276"/>
                <a:gd name="T4" fmla="*/ 0 w 922216"/>
                <a:gd name="T5" fmla="*/ 0 h 496276"/>
                <a:gd name="T6" fmla="*/ 0 60000 65536"/>
                <a:gd name="T7" fmla="*/ 0 60000 65536"/>
                <a:gd name="T8" fmla="*/ 0 60000 65536"/>
              </a:gdLst>
              <a:ahLst/>
              <a:cxnLst>
                <a:cxn ang="T6">
                  <a:pos x="T0" y="T1"/>
                </a:cxn>
                <a:cxn ang="T7">
                  <a:pos x="T2" y="T3"/>
                </a:cxn>
                <a:cxn ang="T8">
                  <a:pos x="T4" y="T5"/>
                </a:cxn>
              </a:cxnLst>
              <a:rect l="0" t="0" r="r" b="b"/>
              <a:pathLst>
                <a:path w="922216" h="496276">
                  <a:moveTo>
                    <a:pt x="922216" y="492369"/>
                  </a:moveTo>
                  <a:cubicBezTo>
                    <a:pt x="635652" y="494322"/>
                    <a:pt x="349088" y="496276"/>
                    <a:pt x="195385" y="414215"/>
                  </a:cubicBezTo>
                  <a:cubicBezTo>
                    <a:pt x="41682" y="332154"/>
                    <a:pt x="20841" y="166077"/>
                    <a:pt x="0" y="0"/>
                  </a:cubicBezTo>
                </a:path>
              </a:pathLst>
            </a:custGeom>
            <a:noFill/>
            <a:ln w="19050" cap="flat" cmpd="sng">
              <a:solidFill>
                <a:schemeClr val="tx1"/>
              </a:solidFill>
              <a:prstDash val="solid"/>
              <a:round/>
              <a:headEnd type="stealth" w="lg" len="lg"/>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 name="Freeform 25">
              <a:extLst>
                <a:ext uri="{FF2B5EF4-FFF2-40B4-BE49-F238E27FC236}">
                  <a16:creationId xmlns:a16="http://schemas.microsoft.com/office/drawing/2014/main" id="{3D9DDEF5-4E3C-8146-BC4F-5E2E6C2ABBBF}"/>
                </a:ext>
              </a:extLst>
            </p:cNvPr>
            <p:cNvSpPr>
              <a:spLocks/>
            </p:cNvSpPr>
            <p:nvPr/>
          </p:nvSpPr>
          <p:spPr bwMode="auto">
            <a:xfrm>
              <a:off x="6840537" y="4972050"/>
              <a:ext cx="374651" cy="438150"/>
            </a:xfrm>
            <a:custGeom>
              <a:avLst/>
              <a:gdLst>
                <a:gd name="T0" fmla="*/ 0 w 375138"/>
                <a:gd name="T1" fmla="*/ 437662 h 437662"/>
                <a:gd name="T2" fmla="*/ 218831 w 375138"/>
                <a:gd name="T3" fmla="*/ 226647 h 437662"/>
                <a:gd name="T4" fmla="*/ 375138 w 375138"/>
                <a:gd name="T5" fmla="*/ 0 h 437662"/>
                <a:gd name="T6" fmla="*/ 0 60000 65536"/>
                <a:gd name="T7" fmla="*/ 0 60000 65536"/>
                <a:gd name="T8" fmla="*/ 0 60000 65536"/>
              </a:gdLst>
              <a:ahLst/>
              <a:cxnLst>
                <a:cxn ang="T6">
                  <a:pos x="T0" y="T1"/>
                </a:cxn>
                <a:cxn ang="T7">
                  <a:pos x="T2" y="T3"/>
                </a:cxn>
                <a:cxn ang="T8">
                  <a:pos x="T4" y="T5"/>
                </a:cxn>
              </a:cxnLst>
              <a:rect l="0" t="0" r="r" b="b"/>
              <a:pathLst>
                <a:path w="375138" h="437662">
                  <a:moveTo>
                    <a:pt x="0" y="437662"/>
                  </a:moveTo>
                  <a:cubicBezTo>
                    <a:pt x="78154" y="368626"/>
                    <a:pt x="156308" y="299591"/>
                    <a:pt x="218831" y="226647"/>
                  </a:cubicBezTo>
                  <a:cubicBezTo>
                    <a:pt x="281354" y="153703"/>
                    <a:pt x="328246" y="76851"/>
                    <a:pt x="375138"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 name="Freeform 27">
              <a:extLst>
                <a:ext uri="{FF2B5EF4-FFF2-40B4-BE49-F238E27FC236}">
                  <a16:creationId xmlns:a16="http://schemas.microsoft.com/office/drawing/2014/main" id="{5513835B-5C8A-A944-8BB5-125F90B5E623}"/>
                </a:ext>
              </a:extLst>
            </p:cNvPr>
            <p:cNvSpPr>
              <a:spLocks/>
            </p:cNvSpPr>
            <p:nvPr/>
          </p:nvSpPr>
          <p:spPr bwMode="auto">
            <a:xfrm>
              <a:off x="6161089" y="4394201"/>
              <a:ext cx="414337" cy="679450"/>
            </a:xfrm>
            <a:custGeom>
              <a:avLst/>
              <a:gdLst>
                <a:gd name="T0" fmla="*/ 0 w 414215"/>
                <a:gd name="T1" fmla="*/ 679938 h 679938"/>
                <a:gd name="T2" fmla="*/ 195384 w 414215"/>
                <a:gd name="T3" fmla="*/ 304800 h 679938"/>
                <a:gd name="T4" fmla="*/ 414215 w 414215"/>
                <a:gd name="T5" fmla="*/ 0 h 679938"/>
                <a:gd name="T6" fmla="*/ 0 60000 65536"/>
                <a:gd name="T7" fmla="*/ 0 60000 65536"/>
                <a:gd name="T8" fmla="*/ 0 60000 65536"/>
              </a:gdLst>
              <a:ahLst/>
              <a:cxnLst>
                <a:cxn ang="T6">
                  <a:pos x="T0" y="T1"/>
                </a:cxn>
                <a:cxn ang="T7">
                  <a:pos x="T2" y="T3"/>
                </a:cxn>
                <a:cxn ang="T8">
                  <a:pos x="T4" y="T5"/>
                </a:cxn>
              </a:cxnLst>
              <a:rect l="0" t="0" r="r" b="b"/>
              <a:pathLst>
                <a:path w="414215" h="679938">
                  <a:moveTo>
                    <a:pt x="0" y="679938"/>
                  </a:moveTo>
                  <a:cubicBezTo>
                    <a:pt x="63174" y="549030"/>
                    <a:pt x="126348" y="418123"/>
                    <a:pt x="195384" y="304800"/>
                  </a:cubicBezTo>
                  <a:cubicBezTo>
                    <a:pt x="264420" y="191477"/>
                    <a:pt x="339317" y="95738"/>
                    <a:pt x="414215" y="0"/>
                  </a:cubicBezTo>
                </a:path>
              </a:pathLst>
            </a:custGeom>
            <a:noFill/>
            <a:ln w="19050" cap="flat" cmpd="sng">
              <a:solidFill>
                <a:schemeClr val="tx1"/>
              </a:solidFill>
              <a:prstDash val="solid"/>
              <a:round/>
              <a:headEnd type="none" w="med" len="med"/>
              <a:tailEnd type="stealth"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TextBox 28">
              <a:extLst>
                <a:ext uri="{FF2B5EF4-FFF2-40B4-BE49-F238E27FC236}">
                  <a16:creationId xmlns:a16="http://schemas.microsoft.com/office/drawing/2014/main" id="{D9501F24-AE96-E942-8871-0C8D12193885}"/>
                </a:ext>
              </a:extLst>
            </p:cNvPr>
            <p:cNvSpPr txBox="1">
              <a:spLocks noChangeArrowheads="1"/>
            </p:cNvSpPr>
            <p:nvPr/>
          </p:nvSpPr>
          <p:spPr bwMode="auto">
            <a:xfrm>
              <a:off x="6127443" y="6438555"/>
              <a:ext cx="2286000" cy="699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Randomized Breeding</a:t>
              </a:r>
            </a:p>
          </p:txBody>
        </p:sp>
        <p:sp>
          <p:nvSpPr>
            <p:cNvPr id="55" name="Right Arrow 54">
              <a:extLst>
                <a:ext uri="{FF2B5EF4-FFF2-40B4-BE49-F238E27FC236}">
                  <a16:creationId xmlns:a16="http://schemas.microsoft.com/office/drawing/2014/main" id="{718D1130-9AA7-9846-841D-F3294A3D8386}"/>
                </a:ext>
              </a:extLst>
            </p:cNvPr>
            <p:cNvSpPr/>
            <p:nvPr/>
          </p:nvSpPr>
          <p:spPr bwMode="auto">
            <a:xfrm rot="16200000">
              <a:off x="6660508" y="3466982"/>
              <a:ext cx="457200" cy="381001"/>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a:lstStyle/>
            <a:p>
              <a:pPr defTabSz="914400" eaLnBrk="0" hangingPunct="0">
                <a:defRPr/>
              </a:pPr>
              <a:endParaRPr lang="en-US" sz="2400">
                <a:latin typeface="Arial" pitchFamily="-112" charset="0"/>
              </a:endParaRPr>
            </a:p>
          </p:txBody>
        </p:sp>
        <p:sp>
          <p:nvSpPr>
            <p:cNvPr id="56" name="TextBox 30">
              <a:extLst>
                <a:ext uri="{FF2B5EF4-FFF2-40B4-BE49-F238E27FC236}">
                  <a16:creationId xmlns:a16="http://schemas.microsoft.com/office/drawing/2014/main" id="{7101B251-5E9C-BB4B-9EB3-012EE8581AB2}"/>
                </a:ext>
              </a:extLst>
            </p:cNvPr>
            <p:cNvSpPr txBox="1">
              <a:spLocks noChangeArrowheads="1"/>
            </p:cNvSpPr>
            <p:nvPr/>
          </p:nvSpPr>
          <p:spPr bwMode="auto">
            <a:xfrm>
              <a:off x="5308601" y="361589"/>
              <a:ext cx="3048000" cy="399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Diversity Outbred </a:t>
              </a:r>
            </a:p>
          </p:txBody>
        </p:sp>
        <p:pic>
          <p:nvPicPr>
            <p:cNvPr id="57" name="Picture 31" descr="F33.genotype.probs.png">
              <a:extLst>
                <a:ext uri="{FF2B5EF4-FFF2-40B4-BE49-F238E27FC236}">
                  <a16:creationId xmlns:a16="http://schemas.microsoft.com/office/drawing/2014/main" id="{4022C7C9-0ADB-3A4D-AAD3-AA7D874C94C0}"/>
                </a:ext>
              </a:extLst>
            </p:cNvPr>
            <p:cNvPicPr>
              <a:picLocks noChangeAspect="1"/>
            </p:cNvPicPr>
            <p:nvPr/>
          </p:nvPicPr>
          <p:blipFill>
            <a:blip r:embed="rId6" cstate="screen">
              <a:extLst>
                <a:ext uri="{28A0092B-C50C-407E-A947-70E740481C1C}">
                  <a14:useLocalDpi xmlns:a14="http://schemas.microsoft.com/office/drawing/2010/main"/>
                </a:ext>
              </a:extLst>
            </a:blip>
            <a:srcRect t="10078" r="4320" b="11519"/>
            <a:stretch>
              <a:fillRect/>
            </a:stretch>
          </p:blipFill>
          <p:spPr bwMode="auto">
            <a:xfrm>
              <a:off x="4982465" y="892917"/>
              <a:ext cx="3308155" cy="2520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8" name="Picture 57" descr="_MG_4761.jpg">
            <a:extLst>
              <a:ext uri="{FF2B5EF4-FFF2-40B4-BE49-F238E27FC236}">
                <a16:creationId xmlns:a16="http://schemas.microsoft.com/office/drawing/2014/main" id="{B7D9B62A-3157-7746-AE85-B29DFE50D81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369171" y="2755747"/>
            <a:ext cx="2998510" cy="1761242"/>
          </a:xfrm>
          <a:prstGeom prst="rect">
            <a:avLst/>
          </a:prstGeom>
        </p:spPr>
      </p:pic>
      <p:sp>
        <p:nvSpPr>
          <p:cNvPr id="59" name="TextBox 58">
            <a:extLst>
              <a:ext uri="{FF2B5EF4-FFF2-40B4-BE49-F238E27FC236}">
                <a16:creationId xmlns:a16="http://schemas.microsoft.com/office/drawing/2014/main" id="{F69D1DCE-26E1-7B4A-BEDE-7BC321F36A44}"/>
              </a:ext>
            </a:extLst>
          </p:cNvPr>
          <p:cNvSpPr txBox="1"/>
          <p:nvPr/>
        </p:nvSpPr>
        <p:spPr>
          <a:xfrm>
            <a:off x="3433195" y="4098165"/>
            <a:ext cx="825867" cy="923330"/>
          </a:xfrm>
          <a:prstGeom prst="rect">
            <a:avLst/>
          </a:prstGeom>
          <a:noFill/>
        </p:spPr>
        <p:txBody>
          <a:bodyPr wrap="none" rtlCol="0">
            <a:spAutoFit/>
          </a:bodyPr>
          <a:lstStyle/>
          <a:p>
            <a:pPr algn="ctr"/>
            <a:r>
              <a:rPr lang="en-US" dirty="0"/>
              <a:t>Inbred</a:t>
            </a:r>
          </a:p>
          <a:p>
            <a:pPr algn="ctr"/>
            <a:r>
              <a:rPr lang="en-US" dirty="0"/>
              <a:t>Strain</a:t>
            </a:r>
          </a:p>
          <a:p>
            <a:pPr algn="ctr"/>
            <a:r>
              <a:rPr lang="en-US" dirty="0"/>
              <a:t>(CC)</a:t>
            </a:r>
          </a:p>
        </p:txBody>
      </p:sp>
      <p:sp>
        <p:nvSpPr>
          <p:cNvPr id="60" name="TextBox 59">
            <a:extLst>
              <a:ext uri="{FF2B5EF4-FFF2-40B4-BE49-F238E27FC236}">
                <a16:creationId xmlns:a16="http://schemas.microsoft.com/office/drawing/2014/main" id="{81481341-826E-EF4B-A56E-46FBCAC5BB5F}"/>
              </a:ext>
            </a:extLst>
          </p:cNvPr>
          <p:cNvSpPr txBox="1"/>
          <p:nvPr/>
        </p:nvSpPr>
        <p:spPr>
          <a:xfrm>
            <a:off x="7669806" y="841351"/>
            <a:ext cx="1474194" cy="923330"/>
          </a:xfrm>
          <a:prstGeom prst="rect">
            <a:avLst/>
          </a:prstGeom>
          <a:noFill/>
        </p:spPr>
        <p:txBody>
          <a:bodyPr wrap="none" rtlCol="0">
            <a:spAutoFit/>
          </a:bodyPr>
          <a:lstStyle/>
          <a:p>
            <a:pPr algn="ctr"/>
            <a:r>
              <a:rPr lang="en-US" dirty="0" err="1"/>
              <a:t>Multiparental</a:t>
            </a:r>
            <a:endParaRPr lang="en-US" dirty="0"/>
          </a:p>
          <a:p>
            <a:pPr algn="ctr"/>
            <a:r>
              <a:rPr lang="en-US" dirty="0"/>
              <a:t>Population</a:t>
            </a:r>
          </a:p>
          <a:p>
            <a:pPr algn="ctr"/>
            <a:r>
              <a:rPr lang="en-US" dirty="0"/>
              <a:t>(DO)</a:t>
            </a:r>
          </a:p>
        </p:txBody>
      </p:sp>
      <p:sp>
        <p:nvSpPr>
          <p:cNvPr id="61" name="TextBox 60">
            <a:extLst>
              <a:ext uri="{FF2B5EF4-FFF2-40B4-BE49-F238E27FC236}">
                <a16:creationId xmlns:a16="http://schemas.microsoft.com/office/drawing/2014/main" id="{E45F63CF-AC7A-4340-95F5-FF1C0109192E}"/>
              </a:ext>
            </a:extLst>
          </p:cNvPr>
          <p:cNvSpPr txBox="1"/>
          <p:nvPr/>
        </p:nvSpPr>
        <p:spPr>
          <a:xfrm>
            <a:off x="2519912" y="636383"/>
            <a:ext cx="971615" cy="646331"/>
          </a:xfrm>
          <a:prstGeom prst="rect">
            <a:avLst/>
          </a:prstGeom>
          <a:noFill/>
        </p:spPr>
        <p:txBody>
          <a:bodyPr wrap="none" rtlCol="0">
            <a:spAutoFit/>
          </a:bodyPr>
          <a:lstStyle/>
          <a:p>
            <a:pPr algn="ctr"/>
            <a:r>
              <a:rPr lang="en-US" dirty="0"/>
              <a:t>Founder</a:t>
            </a:r>
          </a:p>
          <a:p>
            <a:pPr algn="ctr"/>
            <a:r>
              <a:rPr lang="en-US" dirty="0"/>
              <a:t>Strains</a:t>
            </a:r>
          </a:p>
        </p:txBody>
      </p:sp>
    </p:spTree>
    <p:extLst>
      <p:ext uri="{BB962C8B-B14F-4D97-AF65-F5344CB8AC3E}">
        <p14:creationId xmlns:p14="http://schemas.microsoft.com/office/powerpoint/2010/main" val="12799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F22C-B7DA-FA40-8456-2AB5A16B6DC8}"/>
              </a:ext>
            </a:extLst>
          </p:cNvPr>
          <p:cNvSpPr>
            <a:spLocks noGrp="1"/>
          </p:cNvSpPr>
          <p:nvPr>
            <p:ph type="title"/>
          </p:nvPr>
        </p:nvSpPr>
        <p:spPr>
          <a:xfrm>
            <a:off x="857138" y="47350"/>
            <a:ext cx="7885057" cy="857250"/>
          </a:xfrm>
        </p:spPr>
        <p:txBody>
          <a:bodyPr/>
          <a:lstStyle/>
          <a:p>
            <a:r>
              <a:rPr lang="en-US" dirty="0"/>
              <a:t>Quantitative Trait Locus (QTL) Mapping</a:t>
            </a:r>
          </a:p>
        </p:txBody>
      </p:sp>
      <p:sp>
        <p:nvSpPr>
          <p:cNvPr id="3" name="Slide Number Placeholder 2">
            <a:extLst>
              <a:ext uri="{FF2B5EF4-FFF2-40B4-BE49-F238E27FC236}">
                <a16:creationId xmlns:a16="http://schemas.microsoft.com/office/drawing/2014/main" id="{14DC29CB-2C1E-5144-912F-008BAEBB47E1}"/>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5</a:t>
            </a:fld>
            <a:endParaRPr lang="en-US" dirty="0"/>
          </a:p>
        </p:txBody>
      </p:sp>
      <p:sp>
        <p:nvSpPr>
          <p:cNvPr id="4" name="Content Placeholder 3">
            <a:extLst>
              <a:ext uri="{FF2B5EF4-FFF2-40B4-BE49-F238E27FC236}">
                <a16:creationId xmlns:a16="http://schemas.microsoft.com/office/drawing/2014/main" id="{2917838B-7FBA-1A4B-8A49-F55F4B22D84C}"/>
              </a:ext>
            </a:extLst>
          </p:cNvPr>
          <p:cNvSpPr>
            <a:spLocks noGrp="1"/>
          </p:cNvSpPr>
          <p:nvPr>
            <p:ph sz="quarter" idx="4294967295"/>
          </p:nvPr>
        </p:nvSpPr>
        <p:spPr>
          <a:xfrm>
            <a:off x="857138" y="1379188"/>
            <a:ext cx="6144094" cy="1975136"/>
          </a:xfrm>
        </p:spPr>
        <p:txBody>
          <a:bodyPr/>
          <a:lstStyle/>
          <a:p>
            <a:pPr lvl="1"/>
            <a:r>
              <a:rPr lang="en-US" dirty="0"/>
              <a:t>Method of associating genome location to quantitative trait </a:t>
            </a:r>
          </a:p>
          <a:p>
            <a:pPr lvl="1"/>
            <a:r>
              <a:rPr lang="en-US" dirty="0"/>
              <a:t>Regress phenotype on genotype at every SNP</a:t>
            </a:r>
          </a:p>
        </p:txBody>
      </p:sp>
      <p:pic>
        <p:nvPicPr>
          <p:cNvPr id="8" name="Picture 7">
            <a:extLst>
              <a:ext uri="{FF2B5EF4-FFF2-40B4-BE49-F238E27FC236}">
                <a16:creationId xmlns:a16="http://schemas.microsoft.com/office/drawing/2014/main" id="{5E232CE2-8ED5-FF46-A84D-0F0486FDBA46}"/>
              </a:ext>
            </a:extLst>
          </p:cNvPr>
          <p:cNvPicPr>
            <a:picLocks noChangeAspect="1"/>
          </p:cNvPicPr>
          <p:nvPr/>
        </p:nvPicPr>
        <p:blipFill rotWithShape="1">
          <a:blip r:embed="rId3"/>
          <a:srcRect r="13602" b="281"/>
          <a:stretch/>
        </p:blipFill>
        <p:spPr>
          <a:xfrm>
            <a:off x="7051913" y="973850"/>
            <a:ext cx="1850976" cy="1805449"/>
          </a:xfrm>
          <a:prstGeom prst="rect">
            <a:avLst/>
          </a:prstGeom>
        </p:spPr>
      </p:pic>
      <p:pic>
        <p:nvPicPr>
          <p:cNvPr id="11" name="Picture 10">
            <a:extLst>
              <a:ext uri="{FF2B5EF4-FFF2-40B4-BE49-F238E27FC236}">
                <a16:creationId xmlns:a16="http://schemas.microsoft.com/office/drawing/2014/main" id="{2088678D-2602-494D-9288-9BB64B90D36F}"/>
              </a:ext>
            </a:extLst>
          </p:cNvPr>
          <p:cNvPicPr>
            <a:picLocks noChangeAspect="1"/>
          </p:cNvPicPr>
          <p:nvPr/>
        </p:nvPicPr>
        <p:blipFill rotWithShape="1">
          <a:blip r:embed="rId4"/>
          <a:srcRect l="6306" t="11908" r="6141" b="15001"/>
          <a:stretch/>
        </p:blipFill>
        <p:spPr>
          <a:xfrm>
            <a:off x="1011026" y="3079699"/>
            <a:ext cx="7540443" cy="1767732"/>
          </a:xfrm>
          <a:prstGeom prst="rect">
            <a:avLst/>
          </a:prstGeom>
        </p:spPr>
      </p:pic>
      <p:sp>
        <p:nvSpPr>
          <p:cNvPr id="12" name="TextBox 11">
            <a:extLst>
              <a:ext uri="{FF2B5EF4-FFF2-40B4-BE49-F238E27FC236}">
                <a16:creationId xmlns:a16="http://schemas.microsoft.com/office/drawing/2014/main" id="{AD36375F-2BD3-E64E-A814-D1575C690CE6}"/>
              </a:ext>
            </a:extLst>
          </p:cNvPr>
          <p:cNvSpPr txBox="1"/>
          <p:nvPr/>
        </p:nvSpPr>
        <p:spPr>
          <a:xfrm>
            <a:off x="4325603" y="4825861"/>
            <a:ext cx="1594714" cy="307777"/>
          </a:xfrm>
          <a:prstGeom prst="rect">
            <a:avLst/>
          </a:prstGeom>
          <a:noFill/>
        </p:spPr>
        <p:txBody>
          <a:bodyPr wrap="square" rtlCol="0">
            <a:spAutoFit/>
          </a:bodyPr>
          <a:lstStyle/>
          <a:p>
            <a:pPr algn="ctr"/>
            <a:r>
              <a:rPr lang="en-US" sz="1400" dirty="0"/>
              <a:t>Chromosome</a:t>
            </a:r>
          </a:p>
        </p:txBody>
      </p:sp>
      <p:sp>
        <p:nvSpPr>
          <p:cNvPr id="13" name="TextBox 12">
            <a:extLst>
              <a:ext uri="{FF2B5EF4-FFF2-40B4-BE49-F238E27FC236}">
                <a16:creationId xmlns:a16="http://schemas.microsoft.com/office/drawing/2014/main" id="{3AD12AF3-E711-D143-8002-A5DE8B1AC1D4}"/>
              </a:ext>
            </a:extLst>
          </p:cNvPr>
          <p:cNvSpPr txBox="1"/>
          <p:nvPr/>
        </p:nvSpPr>
        <p:spPr>
          <a:xfrm rot="16200000">
            <a:off x="426178" y="3809676"/>
            <a:ext cx="861920" cy="307777"/>
          </a:xfrm>
          <a:prstGeom prst="rect">
            <a:avLst/>
          </a:prstGeom>
          <a:noFill/>
        </p:spPr>
        <p:txBody>
          <a:bodyPr wrap="square" rtlCol="0">
            <a:spAutoFit/>
          </a:bodyPr>
          <a:lstStyle/>
          <a:p>
            <a:pPr algn="ctr"/>
            <a:r>
              <a:rPr lang="en-US" sz="1400" dirty="0"/>
              <a:t>LOD</a:t>
            </a:r>
            <a:endParaRPr lang="en-US" dirty="0"/>
          </a:p>
        </p:txBody>
      </p:sp>
      <p:sp>
        <p:nvSpPr>
          <p:cNvPr id="14" name="TextBox 13">
            <a:extLst>
              <a:ext uri="{FF2B5EF4-FFF2-40B4-BE49-F238E27FC236}">
                <a16:creationId xmlns:a16="http://schemas.microsoft.com/office/drawing/2014/main" id="{96D5DD1C-8660-2848-9072-EF64E903026B}"/>
              </a:ext>
            </a:extLst>
          </p:cNvPr>
          <p:cNvSpPr txBox="1"/>
          <p:nvPr/>
        </p:nvSpPr>
        <p:spPr>
          <a:xfrm>
            <a:off x="4083073" y="2941199"/>
            <a:ext cx="2079774" cy="307777"/>
          </a:xfrm>
          <a:prstGeom prst="rect">
            <a:avLst/>
          </a:prstGeom>
          <a:noFill/>
        </p:spPr>
        <p:txBody>
          <a:bodyPr wrap="square" rtlCol="0">
            <a:spAutoFit/>
          </a:bodyPr>
          <a:lstStyle/>
          <a:p>
            <a:pPr algn="ctr"/>
            <a:r>
              <a:rPr lang="en-US" sz="1400" dirty="0"/>
              <a:t>TTN Expression</a:t>
            </a:r>
          </a:p>
        </p:txBody>
      </p:sp>
    </p:spTree>
    <p:extLst>
      <p:ext uri="{BB962C8B-B14F-4D97-AF65-F5344CB8AC3E}">
        <p14:creationId xmlns:p14="http://schemas.microsoft.com/office/powerpoint/2010/main" val="28814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3802.png">
            <a:extLst>
              <a:ext uri="{FF2B5EF4-FFF2-40B4-BE49-F238E27FC236}">
                <a16:creationId xmlns:a16="http://schemas.microsoft.com/office/drawing/2014/main" id="{72ED553F-A26E-4A43-A6F1-A01E778117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2865097"/>
            <a:ext cx="8254314" cy="1575089"/>
          </a:xfrm>
          <a:prstGeom prst="rect">
            <a:avLst/>
          </a:prstGeom>
        </p:spPr>
      </p:pic>
      <p:sp>
        <p:nvSpPr>
          <p:cNvPr id="6" name="Rectangle 5">
            <a:extLst>
              <a:ext uri="{FF2B5EF4-FFF2-40B4-BE49-F238E27FC236}">
                <a16:creationId xmlns:a16="http://schemas.microsoft.com/office/drawing/2014/main" id="{8DD848BE-7213-7E46-84FF-E90B578CC400}"/>
              </a:ext>
            </a:extLst>
          </p:cNvPr>
          <p:cNvSpPr/>
          <p:nvPr/>
        </p:nvSpPr>
        <p:spPr>
          <a:xfrm>
            <a:off x="1019735"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CD86EB-1BFE-494F-BF51-59014E4C6DA3}"/>
              </a:ext>
            </a:extLst>
          </p:cNvPr>
          <p:cNvSpPr/>
          <p:nvPr/>
        </p:nvSpPr>
        <p:spPr>
          <a:xfrm>
            <a:off x="3771900" y="11430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AE63D83-8D27-8A4B-81DC-10D5458CF8F1}"/>
              </a:ext>
            </a:extLst>
          </p:cNvPr>
          <p:cNvCxnSpPr>
            <a:cxnSpLocks/>
          </p:cNvCxnSpPr>
          <p:nvPr/>
        </p:nvCxnSpPr>
        <p:spPr>
          <a:xfrm flipV="1">
            <a:off x="216963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8426FE-E99A-6244-8FA0-C889722A4B74}"/>
              </a:ext>
            </a:extLst>
          </p:cNvPr>
          <p:cNvCxnSpPr>
            <a:cxnSpLocks/>
          </p:cNvCxnSpPr>
          <p:nvPr/>
        </p:nvCxnSpPr>
        <p:spPr>
          <a:xfrm flipV="1">
            <a:off x="1377543"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DE2EB0-125F-2541-91F5-8F2E534C9323}"/>
              </a:ext>
            </a:extLst>
          </p:cNvPr>
          <p:cNvCxnSpPr>
            <a:cxnSpLocks/>
          </p:cNvCxnSpPr>
          <p:nvPr/>
        </p:nvCxnSpPr>
        <p:spPr>
          <a:xfrm flipV="1">
            <a:off x="2889711"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B7E1BD-A038-474B-8639-C354C12E5F15}"/>
              </a:ext>
            </a:extLst>
          </p:cNvPr>
          <p:cNvSpPr txBox="1"/>
          <p:nvPr/>
        </p:nvSpPr>
        <p:spPr>
          <a:xfrm rot="16200000">
            <a:off x="-315365" y="1056581"/>
            <a:ext cx="2265624" cy="400110"/>
          </a:xfrm>
          <a:prstGeom prst="rect">
            <a:avLst/>
          </a:prstGeom>
          <a:noFill/>
        </p:spPr>
        <p:txBody>
          <a:bodyPr wrap="square" rtlCol="0">
            <a:spAutoFit/>
          </a:bodyPr>
          <a:lstStyle/>
          <a:p>
            <a:pPr algn="ctr"/>
            <a:r>
              <a:rPr lang="en-US" sz="2000" dirty="0"/>
              <a:t>Cholesterol</a:t>
            </a:r>
          </a:p>
        </p:txBody>
      </p:sp>
      <p:cxnSp>
        <p:nvCxnSpPr>
          <p:cNvPr id="12" name="Straight Connector 11">
            <a:extLst>
              <a:ext uri="{FF2B5EF4-FFF2-40B4-BE49-F238E27FC236}">
                <a16:creationId xmlns:a16="http://schemas.microsoft.com/office/drawing/2014/main" id="{85F654B1-9434-2E4B-858A-E27B56C8EB68}"/>
              </a:ext>
            </a:extLst>
          </p:cNvPr>
          <p:cNvCxnSpPr>
            <a:cxnSpLocks/>
          </p:cNvCxnSpPr>
          <p:nvPr/>
        </p:nvCxnSpPr>
        <p:spPr>
          <a:xfrm flipV="1">
            <a:off x="1377543"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58B97B-E01C-244E-82C0-8206271EF801}"/>
              </a:ext>
            </a:extLst>
          </p:cNvPr>
          <p:cNvCxnSpPr>
            <a:cxnSpLocks/>
          </p:cNvCxnSpPr>
          <p:nvPr/>
        </p:nvCxnSpPr>
        <p:spPr>
          <a:xfrm flipV="1">
            <a:off x="216963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BF92DC-A07F-234F-802F-F3450E8D0A2B}"/>
              </a:ext>
            </a:extLst>
          </p:cNvPr>
          <p:cNvCxnSpPr>
            <a:cxnSpLocks/>
          </p:cNvCxnSpPr>
          <p:nvPr/>
        </p:nvCxnSpPr>
        <p:spPr>
          <a:xfrm flipV="1">
            <a:off x="2889711"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0B0935-0D60-984B-AAFD-873932EDC28A}"/>
              </a:ext>
            </a:extLst>
          </p:cNvPr>
          <p:cNvSpPr txBox="1"/>
          <p:nvPr/>
        </p:nvSpPr>
        <p:spPr>
          <a:xfrm>
            <a:off x="1152161" y="2425452"/>
            <a:ext cx="477410" cy="338554"/>
          </a:xfrm>
          <a:prstGeom prst="rect">
            <a:avLst/>
          </a:prstGeom>
          <a:noFill/>
        </p:spPr>
        <p:txBody>
          <a:bodyPr wrap="square" rtlCol="0">
            <a:spAutoFit/>
          </a:bodyPr>
          <a:lstStyle/>
          <a:p>
            <a:pPr algn="ctr"/>
            <a:r>
              <a:rPr lang="en-US" sz="1600" dirty="0"/>
              <a:t>AA</a:t>
            </a:r>
          </a:p>
        </p:txBody>
      </p:sp>
      <p:sp>
        <p:nvSpPr>
          <p:cNvPr id="16" name="TextBox 15">
            <a:extLst>
              <a:ext uri="{FF2B5EF4-FFF2-40B4-BE49-F238E27FC236}">
                <a16:creationId xmlns:a16="http://schemas.microsoft.com/office/drawing/2014/main" id="{5D0FC9EE-1291-044A-B1D4-03EF02AD4CF7}"/>
              </a:ext>
            </a:extLst>
          </p:cNvPr>
          <p:cNvSpPr txBox="1"/>
          <p:nvPr/>
        </p:nvSpPr>
        <p:spPr>
          <a:xfrm>
            <a:off x="1917603" y="2416160"/>
            <a:ext cx="477410" cy="338554"/>
          </a:xfrm>
          <a:prstGeom prst="rect">
            <a:avLst/>
          </a:prstGeom>
          <a:noFill/>
        </p:spPr>
        <p:txBody>
          <a:bodyPr wrap="square" rtlCol="0">
            <a:spAutoFit/>
          </a:bodyPr>
          <a:lstStyle/>
          <a:p>
            <a:pPr algn="ctr"/>
            <a:r>
              <a:rPr lang="en-US" sz="1600" dirty="0"/>
              <a:t>AB</a:t>
            </a:r>
          </a:p>
        </p:txBody>
      </p:sp>
      <p:sp>
        <p:nvSpPr>
          <p:cNvPr id="17" name="TextBox 16">
            <a:extLst>
              <a:ext uri="{FF2B5EF4-FFF2-40B4-BE49-F238E27FC236}">
                <a16:creationId xmlns:a16="http://schemas.microsoft.com/office/drawing/2014/main" id="{E83FEA31-5DE4-7447-944E-C0FEA60D40C8}"/>
              </a:ext>
            </a:extLst>
          </p:cNvPr>
          <p:cNvSpPr txBox="1"/>
          <p:nvPr/>
        </p:nvSpPr>
        <p:spPr>
          <a:xfrm>
            <a:off x="2664329" y="2425452"/>
            <a:ext cx="477410" cy="338554"/>
          </a:xfrm>
          <a:prstGeom prst="rect">
            <a:avLst/>
          </a:prstGeom>
          <a:noFill/>
        </p:spPr>
        <p:txBody>
          <a:bodyPr wrap="square" rtlCol="0">
            <a:spAutoFit/>
          </a:bodyPr>
          <a:lstStyle/>
          <a:p>
            <a:pPr algn="ctr"/>
            <a:r>
              <a:rPr lang="en-US" sz="1600" dirty="0"/>
              <a:t>BB</a:t>
            </a:r>
          </a:p>
        </p:txBody>
      </p:sp>
      <p:cxnSp>
        <p:nvCxnSpPr>
          <p:cNvPr id="18" name="Straight Connector 17">
            <a:extLst>
              <a:ext uri="{FF2B5EF4-FFF2-40B4-BE49-F238E27FC236}">
                <a16:creationId xmlns:a16="http://schemas.microsoft.com/office/drawing/2014/main" id="{9F62609F-71EF-574C-A5AA-8E18FE370F64}"/>
              </a:ext>
            </a:extLst>
          </p:cNvPr>
          <p:cNvCxnSpPr>
            <a:cxnSpLocks/>
          </p:cNvCxnSpPr>
          <p:nvPr/>
        </p:nvCxnSpPr>
        <p:spPr>
          <a:xfrm flipV="1">
            <a:off x="491490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AE6FA4-16ED-9148-8434-D8A10EB2B7A5}"/>
              </a:ext>
            </a:extLst>
          </p:cNvPr>
          <p:cNvCxnSpPr>
            <a:cxnSpLocks/>
          </p:cNvCxnSpPr>
          <p:nvPr/>
        </p:nvCxnSpPr>
        <p:spPr>
          <a:xfrm flipV="1">
            <a:off x="4122812"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9FBDD6-B76B-144C-AC7F-511A49444682}"/>
              </a:ext>
            </a:extLst>
          </p:cNvPr>
          <p:cNvCxnSpPr>
            <a:cxnSpLocks/>
          </p:cNvCxnSpPr>
          <p:nvPr/>
        </p:nvCxnSpPr>
        <p:spPr>
          <a:xfrm flipV="1">
            <a:off x="5634980" y="238944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20B453F-5255-5747-8A46-ADB02F9830FE}"/>
              </a:ext>
            </a:extLst>
          </p:cNvPr>
          <p:cNvSpPr txBox="1"/>
          <p:nvPr/>
        </p:nvSpPr>
        <p:spPr>
          <a:xfrm>
            <a:off x="3870784" y="2425452"/>
            <a:ext cx="477410" cy="338554"/>
          </a:xfrm>
          <a:prstGeom prst="rect">
            <a:avLst/>
          </a:prstGeom>
          <a:noFill/>
        </p:spPr>
        <p:txBody>
          <a:bodyPr wrap="square" rtlCol="0">
            <a:spAutoFit/>
          </a:bodyPr>
          <a:lstStyle/>
          <a:p>
            <a:pPr algn="ctr"/>
            <a:r>
              <a:rPr lang="en-US" sz="1600" dirty="0"/>
              <a:t>AA</a:t>
            </a:r>
          </a:p>
        </p:txBody>
      </p:sp>
      <p:sp>
        <p:nvSpPr>
          <p:cNvPr id="22" name="TextBox 21">
            <a:extLst>
              <a:ext uri="{FF2B5EF4-FFF2-40B4-BE49-F238E27FC236}">
                <a16:creationId xmlns:a16="http://schemas.microsoft.com/office/drawing/2014/main" id="{720ECDE0-5766-524B-8904-D2358635F16E}"/>
              </a:ext>
            </a:extLst>
          </p:cNvPr>
          <p:cNvSpPr txBox="1"/>
          <p:nvPr/>
        </p:nvSpPr>
        <p:spPr>
          <a:xfrm>
            <a:off x="4668030" y="2416160"/>
            <a:ext cx="477410" cy="338554"/>
          </a:xfrm>
          <a:prstGeom prst="rect">
            <a:avLst/>
          </a:prstGeom>
          <a:noFill/>
        </p:spPr>
        <p:txBody>
          <a:bodyPr wrap="square" rtlCol="0">
            <a:spAutoFit/>
          </a:bodyPr>
          <a:lstStyle/>
          <a:p>
            <a:pPr algn="ctr"/>
            <a:r>
              <a:rPr lang="en-US" sz="1600" dirty="0"/>
              <a:t>AB</a:t>
            </a:r>
          </a:p>
        </p:txBody>
      </p:sp>
      <p:sp>
        <p:nvSpPr>
          <p:cNvPr id="23" name="TextBox 22">
            <a:extLst>
              <a:ext uri="{FF2B5EF4-FFF2-40B4-BE49-F238E27FC236}">
                <a16:creationId xmlns:a16="http://schemas.microsoft.com/office/drawing/2014/main" id="{8C9B3AF8-BE94-AF4F-93B5-5F28D0027B98}"/>
              </a:ext>
            </a:extLst>
          </p:cNvPr>
          <p:cNvSpPr txBox="1"/>
          <p:nvPr/>
        </p:nvSpPr>
        <p:spPr>
          <a:xfrm>
            <a:off x="5398854" y="2425452"/>
            <a:ext cx="477410" cy="338554"/>
          </a:xfrm>
          <a:prstGeom prst="rect">
            <a:avLst/>
          </a:prstGeom>
          <a:noFill/>
        </p:spPr>
        <p:txBody>
          <a:bodyPr wrap="square" rtlCol="0">
            <a:spAutoFit/>
          </a:bodyPr>
          <a:lstStyle/>
          <a:p>
            <a:pPr algn="ctr"/>
            <a:r>
              <a:rPr lang="en-US" sz="1600" dirty="0"/>
              <a:t>BB</a:t>
            </a:r>
          </a:p>
        </p:txBody>
      </p:sp>
      <p:cxnSp>
        <p:nvCxnSpPr>
          <p:cNvPr id="24" name="Straight Connector 23">
            <a:extLst>
              <a:ext uri="{FF2B5EF4-FFF2-40B4-BE49-F238E27FC236}">
                <a16:creationId xmlns:a16="http://schemas.microsoft.com/office/drawing/2014/main" id="{A75E9C60-8C7A-224C-9D06-7407B2CA7CB6}"/>
              </a:ext>
            </a:extLst>
          </p:cNvPr>
          <p:cNvCxnSpPr>
            <a:cxnSpLocks/>
          </p:cNvCxnSpPr>
          <p:nvPr/>
        </p:nvCxnSpPr>
        <p:spPr>
          <a:xfrm flipV="1">
            <a:off x="4122812"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BBD9D6-5A9E-C549-A41E-245E13347B6C}"/>
              </a:ext>
            </a:extLst>
          </p:cNvPr>
          <p:cNvCxnSpPr>
            <a:cxnSpLocks/>
          </p:cNvCxnSpPr>
          <p:nvPr/>
        </p:nvCxnSpPr>
        <p:spPr>
          <a:xfrm flipV="1">
            <a:off x="491490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52D87-B936-474E-8A0D-CC6D59452869}"/>
              </a:ext>
            </a:extLst>
          </p:cNvPr>
          <p:cNvCxnSpPr>
            <a:cxnSpLocks/>
          </p:cNvCxnSpPr>
          <p:nvPr/>
        </p:nvCxnSpPr>
        <p:spPr>
          <a:xfrm flipV="1">
            <a:off x="5634980" y="12119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4E1F5E4-921E-924F-8164-2DDD7F6AEC19}"/>
              </a:ext>
            </a:extLst>
          </p:cNvPr>
          <p:cNvSpPr/>
          <p:nvPr/>
        </p:nvSpPr>
        <p:spPr>
          <a:xfrm>
            <a:off x="1108204"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CE6C86-928A-064F-B16D-206EBD7ECFF2}"/>
              </a:ext>
            </a:extLst>
          </p:cNvPr>
          <p:cNvSpPr/>
          <p:nvPr/>
        </p:nvSpPr>
        <p:spPr>
          <a:xfrm>
            <a:off x="1144208"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11C265-A113-DA43-B060-037FBCDAA3D9}"/>
              </a:ext>
            </a:extLst>
          </p:cNvPr>
          <p:cNvSpPr/>
          <p:nvPr/>
        </p:nvSpPr>
        <p:spPr>
          <a:xfrm>
            <a:off x="1108204"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A7B99E1-14DB-B94F-BC0D-816A8DBEFE76}"/>
              </a:ext>
            </a:extLst>
          </p:cNvPr>
          <p:cNvSpPr/>
          <p:nvPr/>
        </p:nvSpPr>
        <p:spPr>
          <a:xfrm>
            <a:off x="1684268"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380A7B-5D38-D344-8D81-B41CE80A8744}"/>
              </a:ext>
            </a:extLst>
          </p:cNvPr>
          <p:cNvSpPr/>
          <p:nvPr/>
        </p:nvSpPr>
        <p:spPr>
          <a:xfrm>
            <a:off x="164826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06D7EA8-3D0C-3843-B460-C45F2CA9C587}"/>
              </a:ext>
            </a:extLst>
          </p:cNvPr>
          <p:cNvSpPr/>
          <p:nvPr/>
        </p:nvSpPr>
        <p:spPr>
          <a:xfrm>
            <a:off x="1540252"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52E65A-4EFD-B943-85AA-5DAF1F227076}"/>
              </a:ext>
            </a:extLst>
          </p:cNvPr>
          <p:cNvSpPr/>
          <p:nvPr/>
        </p:nvSpPr>
        <p:spPr>
          <a:xfrm>
            <a:off x="2692380"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56F4ACF-57F7-CB45-A36B-5F3BB754C659}"/>
              </a:ext>
            </a:extLst>
          </p:cNvPr>
          <p:cNvSpPr/>
          <p:nvPr/>
        </p:nvSpPr>
        <p:spPr>
          <a:xfrm>
            <a:off x="2044308"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0C90FE-096C-CE42-91B4-91EA2B570846}"/>
              </a:ext>
            </a:extLst>
          </p:cNvPr>
          <p:cNvSpPr/>
          <p:nvPr/>
        </p:nvSpPr>
        <p:spPr>
          <a:xfrm>
            <a:off x="2944408"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64E76D6-4F57-AA42-8949-7292FF0026BD}"/>
              </a:ext>
            </a:extLst>
          </p:cNvPr>
          <p:cNvSpPr/>
          <p:nvPr/>
        </p:nvSpPr>
        <p:spPr>
          <a:xfrm>
            <a:off x="2872400"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227680-F09C-4A44-BADC-8B90A3F05976}"/>
              </a:ext>
            </a:extLst>
          </p:cNvPr>
          <p:cNvSpPr/>
          <p:nvPr/>
        </p:nvSpPr>
        <p:spPr>
          <a:xfrm>
            <a:off x="2440352"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898EAAF-40DF-554C-9142-DE3BE8500E68}"/>
              </a:ext>
            </a:extLst>
          </p:cNvPr>
          <p:cNvSpPr/>
          <p:nvPr/>
        </p:nvSpPr>
        <p:spPr>
          <a:xfrm>
            <a:off x="2548364"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0F876FA-8DD3-9C4A-B396-8E4861459704}"/>
              </a:ext>
            </a:extLst>
          </p:cNvPr>
          <p:cNvSpPr/>
          <p:nvPr/>
        </p:nvSpPr>
        <p:spPr>
          <a:xfrm>
            <a:off x="2872400"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EA13E21-FFE7-7543-9862-A71BCDCA1AF3}"/>
              </a:ext>
            </a:extLst>
          </p:cNvPr>
          <p:cNvSpPr/>
          <p:nvPr/>
        </p:nvSpPr>
        <p:spPr>
          <a:xfrm>
            <a:off x="3088424"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F732D0-1F27-E142-B6B2-2D22ED05E0D6}"/>
              </a:ext>
            </a:extLst>
          </p:cNvPr>
          <p:cNvSpPr/>
          <p:nvPr/>
        </p:nvSpPr>
        <p:spPr>
          <a:xfrm>
            <a:off x="1360232"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6095595-0CF8-4A46-AB18-BDD7AD6CBB66}"/>
              </a:ext>
            </a:extLst>
          </p:cNvPr>
          <p:cNvSpPr/>
          <p:nvPr/>
        </p:nvSpPr>
        <p:spPr>
          <a:xfrm>
            <a:off x="1396236"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5A1979-5944-6D4B-B123-F66B1CC133C4}"/>
              </a:ext>
            </a:extLst>
          </p:cNvPr>
          <p:cNvSpPr/>
          <p:nvPr/>
        </p:nvSpPr>
        <p:spPr>
          <a:xfrm>
            <a:off x="1540252"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D5A6BA-A1EA-3145-8DB7-D424845791EE}"/>
              </a:ext>
            </a:extLst>
          </p:cNvPr>
          <p:cNvSpPr/>
          <p:nvPr/>
        </p:nvSpPr>
        <p:spPr>
          <a:xfrm>
            <a:off x="1612260"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52DAA26-B723-5644-88F6-CE03C4FCBBB5}"/>
              </a:ext>
            </a:extLst>
          </p:cNvPr>
          <p:cNvSpPr/>
          <p:nvPr/>
        </p:nvSpPr>
        <p:spPr>
          <a:xfrm>
            <a:off x="1792280"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748015-36A6-524A-9757-7FEE550073EB}"/>
              </a:ext>
            </a:extLst>
          </p:cNvPr>
          <p:cNvSpPr/>
          <p:nvPr/>
        </p:nvSpPr>
        <p:spPr>
          <a:xfrm>
            <a:off x="204430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786B067-6EB6-154D-892A-6940D2CFBF03}"/>
              </a:ext>
            </a:extLst>
          </p:cNvPr>
          <p:cNvSpPr/>
          <p:nvPr/>
        </p:nvSpPr>
        <p:spPr>
          <a:xfrm>
            <a:off x="2080312"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4F8785B-E40D-6542-999B-18C1AE9F08EF}"/>
              </a:ext>
            </a:extLst>
          </p:cNvPr>
          <p:cNvSpPr/>
          <p:nvPr/>
        </p:nvSpPr>
        <p:spPr>
          <a:xfrm>
            <a:off x="2296336"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35C3E9-8809-8543-B39A-B78EF68E465D}"/>
              </a:ext>
            </a:extLst>
          </p:cNvPr>
          <p:cNvSpPr/>
          <p:nvPr/>
        </p:nvSpPr>
        <p:spPr>
          <a:xfrm>
            <a:off x="2479804"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4C521CD-CD2B-9E45-89CC-F036C4336063}"/>
              </a:ext>
            </a:extLst>
          </p:cNvPr>
          <p:cNvSpPr/>
          <p:nvPr/>
        </p:nvSpPr>
        <p:spPr>
          <a:xfrm>
            <a:off x="2584368"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DDB5615-139C-9F46-A553-CB78128AF17F}"/>
              </a:ext>
            </a:extLst>
          </p:cNvPr>
          <p:cNvSpPr/>
          <p:nvPr/>
        </p:nvSpPr>
        <p:spPr>
          <a:xfrm>
            <a:off x="1864288"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25697AA-D44C-2B46-AAB8-84E09222E42D}"/>
              </a:ext>
            </a:extLst>
          </p:cNvPr>
          <p:cNvSpPr/>
          <p:nvPr/>
        </p:nvSpPr>
        <p:spPr>
          <a:xfrm>
            <a:off x="2944408"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B260B47-633A-5140-83F5-ED30A00A62C1}"/>
              </a:ext>
            </a:extLst>
          </p:cNvPr>
          <p:cNvSpPr/>
          <p:nvPr/>
        </p:nvSpPr>
        <p:spPr>
          <a:xfrm>
            <a:off x="2512360"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912814-0FB1-E14E-8F4A-EC69014CF060}"/>
              </a:ext>
            </a:extLst>
          </p:cNvPr>
          <p:cNvSpPr/>
          <p:nvPr/>
        </p:nvSpPr>
        <p:spPr>
          <a:xfrm>
            <a:off x="1216216"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67377D9-5634-B540-AF64-747CAC0369DA}"/>
              </a:ext>
            </a:extLst>
          </p:cNvPr>
          <p:cNvSpPr/>
          <p:nvPr/>
        </p:nvSpPr>
        <p:spPr>
          <a:xfrm>
            <a:off x="1396236"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965D5F-5954-DB41-B242-2C815A1A0E29}"/>
              </a:ext>
            </a:extLst>
          </p:cNvPr>
          <p:cNvSpPr/>
          <p:nvPr/>
        </p:nvSpPr>
        <p:spPr>
          <a:xfrm>
            <a:off x="1288224"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4F7F3B1-8E5C-F944-B09C-8E677F4F27B9}"/>
              </a:ext>
            </a:extLst>
          </p:cNvPr>
          <p:cNvSpPr/>
          <p:nvPr/>
        </p:nvSpPr>
        <p:spPr>
          <a:xfrm>
            <a:off x="1717804"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FE4DA5-E947-C142-AB2A-783FC4EB6939}"/>
              </a:ext>
            </a:extLst>
          </p:cNvPr>
          <p:cNvSpPr/>
          <p:nvPr/>
        </p:nvSpPr>
        <p:spPr>
          <a:xfrm>
            <a:off x="1720272"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8FB8DCE-8445-0647-891D-BDA634F6F048}"/>
              </a:ext>
            </a:extLst>
          </p:cNvPr>
          <p:cNvSpPr/>
          <p:nvPr/>
        </p:nvSpPr>
        <p:spPr>
          <a:xfrm>
            <a:off x="1720272"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340041A-DC05-DF4A-81DC-B71A4513E8A8}"/>
              </a:ext>
            </a:extLst>
          </p:cNvPr>
          <p:cNvSpPr/>
          <p:nvPr/>
        </p:nvSpPr>
        <p:spPr>
          <a:xfrm>
            <a:off x="2260332"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6B5979-7DB0-F84F-86DC-2F35EA0C6827}"/>
              </a:ext>
            </a:extLst>
          </p:cNvPr>
          <p:cNvSpPr/>
          <p:nvPr/>
        </p:nvSpPr>
        <p:spPr>
          <a:xfrm>
            <a:off x="258436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783B436-2A36-8A48-8DB1-51CBFBF24D53}"/>
              </a:ext>
            </a:extLst>
          </p:cNvPr>
          <p:cNvSpPr/>
          <p:nvPr/>
        </p:nvSpPr>
        <p:spPr>
          <a:xfrm>
            <a:off x="2753536"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55A90F-9337-984C-999E-1BB738A234AB}"/>
              </a:ext>
            </a:extLst>
          </p:cNvPr>
          <p:cNvSpPr/>
          <p:nvPr/>
        </p:nvSpPr>
        <p:spPr>
          <a:xfrm>
            <a:off x="2368344"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AEEF1B4-225D-7F4B-AC99-C3C2D8F4096C}"/>
              </a:ext>
            </a:extLst>
          </p:cNvPr>
          <p:cNvSpPr/>
          <p:nvPr/>
        </p:nvSpPr>
        <p:spPr>
          <a:xfrm>
            <a:off x="2565132"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8CEFB9-FECC-CC49-9CA2-D3F193D798D7}"/>
              </a:ext>
            </a:extLst>
          </p:cNvPr>
          <p:cNvSpPr/>
          <p:nvPr/>
        </p:nvSpPr>
        <p:spPr>
          <a:xfrm>
            <a:off x="2692380" y="1282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644864-7113-EC43-A3E7-54D627287F63}"/>
              </a:ext>
            </a:extLst>
          </p:cNvPr>
          <p:cNvSpPr/>
          <p:nvPr/>
        </p:nvSpPr>
        <p:spPr>
          <a:xfrm>
            <a:off x="2008304"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9C6300-D9D6-7243-A6AC-CC373397A794}"/>
              </a:ext>
            </a:extLst>
          </p:cNvPr>
          <p:cNvSpPr/>
          <p:nvPr/>
        </p:nvSpPr>
        <p:spPr>
          <a:xfrm>
            <a:off x="2008304"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9E45C2D-2495-B446-AC04-1AD91D2DA33B}"/>
              </a:ext>
            </a:extLst>
          </p:cNvPr>
          <p:cNvSpPr/>
          <p:nvPr/>
        </p:nvSpPr>
        <p:spPr>
          <a:xfrm>
            <a:off x="2141468"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C45C002-D90E-4445-9908-CDABC810DABF}"/>
              </a:ext>
            </a:extLst>
          </p:cNvPr>
          <p:cNvSpPr/>
          <p:nvPr/>
        </p:nvSpPr>
        <p:spPr>
          <a:xfrm>
            <a:off x="2260332"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5491FF-D2FB-4C4C-A498-556ADDA3A265}"/>
              </a:ext>
            </a:extLst>
          </p:cNvPr>
          <p:cNvSpPr/>
          <p:nvPr/>
        </p:nvSpPr>
        <p:spPr>
          <a:xfrm>
            <a:off x="262037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FCF7414-F388-B340-8B5F-E71B4B168AAC}"/>
              </a:ext>
            </a:extLst>
          </p:cNvPr>
          <p:cNvSpPr/>
          <p:nvPr/>
        </p:nvSpPr>
        <p:spPr>
          <a:xfrm>
            <a:off x="1242505"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103E28E-ED34-C048-A62A-B213BF71D7D2}"/>
              </a:ext>
            </a:extLst>
          </p:cNvPr>
          <p:cNvSpPr/>
          <p:nvPr/>
        </p:nvSpPr>
        <p:spPr>
          <a:xfrm>
            <a:off x="1216216"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B550E48-D29F-3D48-A3AD-0963766F9745}"/>
              </a:ext>
            </a:extLst>
          </p:cNvPr>
          <p:cNvSpPr/>
          <p:nvPr/>
        </p:nvSpPr>
        <p:spPr>
          <a:xfrm>
            <a:off x="1504248"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B7A0AEB-455C-BE43-BFCF-5DD485BCF37F}"/>
              </a:ext>
            </a:extLst>
          </p:cNvPr>
          <p:cNvSpPr/>
          <p:nvPr/>
        </p:nvSpPr>
        <p:spPr>
          <a:xfrm>
            <a:off x="2008304"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DE7E490-B15D-274B-94D7-F34418F822A0}"/>
              </a:ext>
            </a:extLst>
          </p:cNvPr>
          <p:cNvSpPr/>
          <p:nvPr/>
        </p:nvSpPr>
        <p:spPr>
          <a:xfrm>
            <a:off x="2296336"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CF04DCB-1DF7-8248-BEAB-1F2322F2CE65}"/>
              </a:ext>
            </a:extLst>
          </p:cNvPr>
          <p:cNvSpPr/>
          <p:nvPr/>
        </p:nvSpPr>
        <p:spPr>
          <a:xfrm>
            <a:off x="2188324"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CC9B4B-00FC-7F4B-B33B-B8F03D6B98CB}"/>
              </a:ext>
            </a:extLst>
          </p:cNvPr>
          <p:cNvSpPr/>
          <p:nvPr/>
        </p:nvSpPr>
        <p:spPr>
          <a:xfrm>
            <a:off x="1944680"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3E5CD14-D2C7-724E-BF2E-54551709FB29}"/>
              </a:ext>
            </a:extLst>
          </p:cNvPr>
          <p:cNvSpPr/>
          <p:nvPr/>
        </p:nvSpPr>
        <p:spPr>
          <a:xfrm>
            <a:off x="1828284"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8F90B7-D060-4149-B846-C00A663DA60A}"/>
              </a:ext>
            </a:extLst>
          </p:cNvPr>
          <p:cNvSpPr/>
          <p:nvPr/>
        </p:nvSpPr>
        <p:spPr>
          <a:xfrm>
            <a:off x="2368344"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6341E1B-69F4-0349-9A8A-273C77C7CCA0}"/>
              </a:ext>
            </a:extLst>
          </p:cNvPr>
          <p:cNvSpPr/>
          <p:nvPr/>
        </p:nvSpPr>
        <p:spPr>
          <a:xfrm>
            <a:off x="2692380"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83A894F-D685-BA4E-A840-AFE94ECCA824}"/>
              </a:ext>
            </a:extLst>
          </p:cNvPr>
          <p:cNvSpPr/>
          <p:nvPr/>
        </p:nvSpPr>
        <p:spPr>
          <a:xfrm>
            <a:off x="1746561"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CC3DA03-2527-9142-805D-3C75118FB54D}"/>
              </a:ext>
            </a:extLst>
          </p:cNvPr>
          <p:cNvSpPr/>
          <p:nvPr/>
        </p:nvSpPr>
        <p:spPr>
          <a:xfrm>
            <a:off x="1809048"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7747780-56F6-8741-9B87-ABBC46D8A597}"/>
              </a:ext>
            </a:extLst>
          </p:cNvPr>
          <p:cNvSpPr/>
          <p:nvPr/>
        </p:nvSpPr>
        <p:spPr>
          <a:xfrm>
            <a:off x="3837258" y="193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0F271E2-7521-BC4B-9C20-4F70E587C715}"/>
              </a:ext>
            </a:extLst>
          </p:cNvPr>
          <p:cNvSpPr/>
          <p:nvPr/>
        </p:nvSpPr>
        <p:spPr>
          <a:xfrm>
            <a:off x="3873262"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658900D-D198-3B42-8BD0-E4FBC05CFCC6}"/>
              </a:ext>
            </a:extLst>
          </p:cNvPr>
          <p:cNvSpPr/>
          <p:nvPr/>
        </p:nvSpPr>
        <p:spPr>
          <a:xfrm>
            <a:off x="3837258" y="16333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427C7F-9871-924F-AE8F-2CB7272474CF}"/>
              </a:ext>
            </a:extLst>
          </p:cNvPr>
          <p:cNvSpPr/>
          <p:nvPr/>
        </p:nvSpPr>
        <p:spPr>
          <a:xfrm>
            <a:off x="4413322" y="4092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D44BD2F-A041-E34B-A71A-17486E2BDC31}"/>
              </a:ext>
            </a:extLst>
          </p:cNvPr>
          <p:cNvSpPr/>
          <p:nvPr/>
        </p:nvSpPr>
        <p:spPr>
          <a:xfrm>
            <a:off x="4377318"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F16DED9-F3A9-AC4C-AC4F-AEB3398F3575}"/>
              </a:ext>
            </a:extLst>
          </p:cNvPr>
          <p:cNvSpPr/>
          <p:nvPr/>
        </p:nvSpPr>
        <p:spPr>
          <a:xfrm>
            <a:off x="4269306" y="13453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2188B5-C7EA-2E48-AF5C-2946C2B0426D}"/>
              </a:ext>
            </a:extLst>
          </p:cNvPr>
          <p:cNvSpPr/>
          <p:nvPr/>
        </p:nvSpPr>
        <p:spPr>
          <a:xfrm>
            <a:off x="5421434" y="229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5D09CDA-6AEB-2246-A2CC-D45791625827}"/>
              </a:ext>
            </a:extLst>
          </p:cNvPr>
          <p:cNvSpPr/>
          <p:nvPr/>
        </p:nvSpPr>
        <p:spPr>
          <a:xfrm>
            <a:off x="4773362" y="1548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94C189E-D4BC-7D4C-A6FA-5E91494B4074}"/>
              </a:ext>
            </a:extLst>
          </p:cNvPr>
          <p:cNvSpPr/>
          <p:nvPr/>
        </p:nvSpPr>
        <p:spPr>
          <a:xfrm>
            <a:off x="5673462"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FEF97DF-B5BA-BB41-A48A-571539DB5329}"/>
              </a:ext>
            </a:extLst>
          </p:cNvPr>
          <p:cNvSpPr/>
          <p:nvPr/>
        </p:nvSpPr>
        <p:spPr>
          <a:xfrm>
            <a:off x="5601454" y="10294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4F146D1-D2A9-D24B-A1F0-6D1D936BCE42}"/>
              </a:ext>
            </a:extLst>
          </p:cNvPr>
          <p:cNvSpPr/>
          <p:nvPr/>
        </p:nvSpPr>
        <p:spPr>
          <a:xfrm>
            <a:off x="5169406" y="19573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0EAEC14-80C4-0146-8F31-83DF2C41D52A}"/>
              </a:ext>
            </a:extLst>
          </p:cNvPr>
          <p:cNvSpPr/>
          <p:nvPr/>
        </p:nvSpPr>
        <p:spPr>
          <a:xfrm>
            <a:off x="5277418" y="15841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692D951-B130-0642-B16E-02ED1B50209B}"/>
              </a:ext>
            </a:extLst>
          </p:cNvPr>
          <p:cNvSpPr/>
          <p:nvPr/>
        </p:nvSpPr>
        <p:spPr>
          <a:xfrm>
            <a:off x="5601454" y="21014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95EDA4D-6E90-8048-8623-ACCFB9A459E4}"/>
              </a:ext>
            </a:extLst>
          </p:cNvPr>
          <p:cNvSpPr/>
          <p:nvPr/>
        </p:nvSpPr>
        <p:spPr>
          <a:xfrm>
            <a:off x="5817478" y="20654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6F23CF9-4E12-5144-98E1-D0AAECF8C281}"/>
              </a:ext>
            </a:extLst>
          </p:cNvPr>
          <p:cNvSpPr/>
          <p:nvPr/>
        </p:nvSpPr>
        <p:spPr>
          <a:xfrm>
            <a:off x="4089286" y="2570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5B78B3D-BE37-5849-8943-1CC3C7EE0384}"/>
              </a:ext>
            </a:extLst>
          </p:cNvPr>
          <p:cNvSpPr/>
          <p:nvPr/>
        </p:nvSpPr>
        <p:spPr>
          <a:xfrm>
            <a:off x="4125290" y="553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C407C3-71F3-8247-9C5A-C38CC8DCD4C8}"/>
              </a:ext>
            </a:extLst>
          </p:cNvPr>
          <p:cNvSpPr/>
          <p:nvPr/>
        </p:nvSpPr>
        <p:spPr>
          <a:xfrm>
            <a:off x="4269306" y="733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850BF6-87CF-6C45-AAC3-5C0C7933CE93}"/>
              </a:ext>
            </a:extLst>
          </p:cNvPr>
          <p:cNvSpPr/>
          <p:nvPr/>
        </p:nvSpPr>
        <p:spPr>
          <a:xfrm>
            <a:off x="4341314" y="841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EB575EA-276B-B946-B5AA-504591A442B3}"/>
              </a:ext>
            </a:extLst>
          </p:cNvPr>
          <p:cNvSpPr/>
          <p:nvPr/>
        </p:nvSpPr>
        <p:spPr>
          <a:xfrm>
            <a:off x="4521334" y="109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1F8F08A-505E-5947-9D3C-BED3B2342423}"/>
              </a:ext>
            </a:extLst>
          </p:cNvPr>
          <p:cNvSpPr/>
          <p:nvPr/>
        </p:nvSpPr>
        <p:spPr>
          <a:xfrm>
            <a:off x="477336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CA170A3-A49A-B34A-ACF2-E1E7A9FAE063}"/>
              </a:ext>
            </a:extLst>
          </p:cNvPr>
          <p:cNvSpPr/>
          <p:nvPr/>
        </p:nvSpPr>
        <p:spPr>
          <a:xfrm>
            <a:off x="4809366" y="14401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18DB20-6576-9944-8C0B-1DB3CDE86DE2}"/>
              </a:ext>
            </a:extLst>
          </p:cNvPr>
          <p:cNvSpPr/>
          <p:nvPr/>
        </p:nvSpPr>
        <p:spPr>
          <a:xfrm>
            <a:off x="5025390" y="697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200A71-1B80-6246-AA7B-83CE259EFC4E}"/>
              </a:ext>
            </a:extLst>
          </p:cNvPr>
          <p:cNvSpPr/>
          <p:nvPr/>
        </p:nvSpPr>
        <p:spPr>
          <a:xfrm>
            <a:off x="5208858" y="16596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1F880EE-ED46-4B46-A4B4-678E069A5F4A}"/>
              </a:ext>
            </a:extLst>
          </p:cNvPr>
          <p:cNvSpPr/>
          <p:nvPr/>
        </p:nvSpPr>
        <p:spPr>
          <a:xfrm>
            <a:off x="5313422" y="1057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9638C6D-815B-5E42-AE50-5C44D68589B3}"/>
              </a:ext>
            </a:extLst>
          </p:cNvPr>
          <p:cNvSpPr/>
          <p:nvPr/>
        </p:nvSpPr>
        <p:spPr>
          <a:xfrm>
            <a:off x="4593342" y="1741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7A485BE-E83F-6D4B-94AC-3F2AE61ED4F2}"/>
              </a:ext>
            </a:extLst>
          </p:cNvPr>
          <p:cNvSpPr/>
          <p:nvPr/>
        </p:nvSpPr>
        <p:spPr>
          <a:xfrm>
            <a:off x="5673462" y="17773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CA255A4-378A-9645-A665-C5167EFC7FBE}"/>
              </a:ext>
            </a:extLst>
          </p:cNvPr>
          <p:cNvSpPr/>
          <p:nvPr/>
        </p:nvSpPr>
        <p:spPr>
          <a:xfrm>
            <a:off x="5241414" y="22176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38F23D7-870E-D449-BC72-14C3A53AE4B3}"/>
              </a:ext>
            </a:extLst>
          </p:cNvPr>
          <p:cNvSpPr/>
          <p:nvPr/>
        </p:nvSpPr>
        <p:spPr>
          <a:xfrm>
            <a:off x="3945270" y="192139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C4195D3-5DBE-2B49-A591-89B945BE6CEB}"/>
              </a:ext>
            </a:extLst>
          </p:cNvPr>
          <p:cNvSpPr/>
          <p:nvPr/>
        </p:nvSpPr>
        <p:spPr>
          <a:xfrm>
            <a:off x="4125290" y="2029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9022275-651D-DD41-A9F1-00C3FBCF21FA}"/>
              </a:ext>
            </a:extLst>
          </p:cNvPr>
          <p:cNvSpPr/>
          <p:nvPr/>
        </p:nvSpPr>
        <p:spPr>
          <a:xfrm>
            <a:off x="4017278" y="2245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DE420EA-BFE5-024B-8F7C-D7AED6686B33}"/>
              </a:ext>
            </a:extLst>
          </p:cNvPr>
          <p:cNvSpPr/>
          <p:nvPr/>
        </p:nvSpPr>
        <p:spPr>
          <a:xfrm>
            <a:off x="4446858" y="22707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21FD639-EC72-DC45-A71D-54699D276539}"/>
              </a:ext>
            </a:extLst>
          </p:cNvPr>
          <p:cNvSpPr/>
          <p:nvPr/>
        </p:nvSpPr>
        <p:spPr>
          <a:xfrm>
            <a:off x="4449326" y="1417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224B92E-D6FC-8D40-9CD8-7DB33DD1F18A}"/>
              </a:ext>
            </a:extLst>
          </p:cNvPr>
          <p:cNvSpPr/>
          <p:nvPr/>
        </p:nvSpPr>
        <p:spPr>
          <a:xfrm>
            <a:off x="4449326" y="12013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1E862AD-8653-1743-8109-AA0E735DC34D}"/>
              </a:ext>
            </a:extLst>
          </p:cNvPr>
          <p:cNvSpPr/>
          <p:nvPr/>
        </p:nvSpPr>
        <p:spPr>
          <a:xfrm>
            <a:off x="4989386" y="9132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5C6A096-1A98-844B-BA11-A6B4F103925C}"/>
              </a:ext>
            </a:extLst>
          </p:cNvPr>
          <p:cNvSpPr/>
          <p:nvPr/>
        </p:nvSpPr>
        <p:spPr>
          <a:xfrm>
            <a:off x="5313422"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51D16F4-140E-9A45-A563-7E24658E1BB4}"/>
              </a:ext>
            </a:extLst>
          </p:cNvPr>
          <p:cNvSpPr/>
          <p:nvPr/>
        </p:nvSpPr>
        <p:spPr>
          <a:xfrm>
            <a:off x="5482590" y="11544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58E6313-E816-2449-8A97-5D6B57167533}"/>
              </a:ext>
            </a:extLst>
          </p:cNvPr>
          <p:cNvSpPr/>
          <p:nvPr/>
        </p:nvSpPr>
        <p:spPr>
          <a:xfrm>
            <a:off x="5097398" y="11293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9BD1BD1-9134-6E4D-8A1C-02B9CBDB2457}"/>
              </a:ext>
            </a:extLst>
          </p:cNvPr>
          <p:cNvSpPr/>
          <p:nvPr/>
        </p:nvSpPr>
        <p:spPr>
          <a:xfrm>
            <a:off x="5294186" y="13129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306EC96-2BBC-4D45-9906-51F0F7AC2852}"/>
              </a:ext>
            </a:extLst>
          </p:cNvPr>
          <p:cNvSpPr/>
          <p:nvPr/>
        </p:nvSpPr>
        <p:spPr>
          <a:xfrm>
            <a:off x="5421434" y="129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876F284-C7AB-FF42-8A43-2551A2E67A10}"/>
              </a:ext>
            </a:extLst>
          </p:cNvPr>
          <p:cNvSpPr/>
          <p:nvPr/>
        </p:nvSpPr>
        <p:spPr>
          <a:xfrm>
            <a:off x="4737358" y="301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8BCBD4F-2CA1-2E41-8384-C82A7990484F}"/>
              </a:ext>
            </a:extLst>
          </p:cNvPr>
          <p:cNvSpPr/>
          <p:nvPr/>
        </p:nvSpPr>
        <p:spPr>
          <a:xfrm>
            <a:off x="4737358" y="625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005CECA-7AF4-5847-8035-79F8D27BAF42}"/>
              </a:ext>
            </a:extLst>
          </p:cNvPr>
          <p:cNvSpPr/>
          <p:nvPr/>
        </p:nvSpPr>
        <p:spPr>
          <a:xfrm>
            <a:off x="4870522" y="8664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715D8D5-69EF-1748-999A-D3F963B90266}"/>
              </a:ext>
            </a:extLst>
          </p:cNvPr>
          <p:cNvSpPr/>
          <p:nvPr/>
        </p:nvSpPr>
        <p:spPr>
          <a:xfrm>
            <a:off x="4989386" y="373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895C9B6-E318-394E-969A-CECE526C5B4D}"/>
              </a:ext>
            </a:extLst>
          </p:cNvPr>
          <p:cNvSpPr/>
          <p:nvPr/>
        </p:nvSpPr>
        <p:spPr>
          <a:xfrm>
            <a:off x="5349426" y="6612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E29543B-9143-154D-A9CD-2BA3AD382930}"/>
              </a:ext>
            </a:extLst>
          </p:cNvPr>
          <p:cNvSpPr/>
          <p:nvPr/>
        </p:nvSpPr>
        <p:spPr>
          <a:xfrm>
            <a:off x="3971559" y="98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8444FA8-3660-1C41-B097-B23B58A660F0}"/>
              </a:ext>
            </a:extLst>
          </p:cNvPr>
          <p:cNvSpPr/>
          <p:nvPr/>
        </p:nvSpPr>
        <p:spPr>
          <a:xfrm>
            <a:off x="3945270" y="1237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A833A2C-7771-8446-B177-6E88DEA2637B}"/>
              </a:ext>
            </a:extLst>
          </p:cNvPr>
          <p:cNvSpPr/>
          <p:nvPr/>
        </p:nvSpPr>
        <p:spPr>
          <a:xfrm>
            <a:off x="4233302" y="1597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2CC9682-2FB0-4242-BD4E-FA1858F80DC3}"/>
              </a:ext>
            </a:extLst>
          </p:cNvPr>
          <p:cNvSpPr/>
          <p:nvPr/>
        </p:nvSpPr>
        <p:spPr>
          <a:xfrm>
            <a:off x="4737358" y="1849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B438DC-1E58-0F42-8496-B1FB15DB50DF}"/>
              </a:ext>
            </a:extLst>
          </p:cNvPr>
          <p:cNvSpPr/>
          <p:nvPr/>
        </p:nvSpPr>
        <p:spPr>
          <a:xfrm>
            <a:off x="5025390" y="15121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CD1F401-5D40-AA40-BB70-ECC5FA8B5B30}"/>
              </a:ext>
            </a:extLst>
          </p:cNvPr>
          <p:cNvSpPr/>
          <p:nvPr/>
        </p:nvSpPr>
        <p:spPr>
          <a:xfrm>
            <a:off x="4917378" y="13321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977C6AE-8E25-7B40-97ED-A718E8A20267}"/>
              </a:ext>
            </a:extLst>
          </p:cNvPr>
          <p:cNvSpPr/>
          <p:nvPr/>
        </p:nvSpPr>
        <p:spPr>
          <a:xfrm>
            <a:off x="4673734" y="11653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8DB154-5020-A14D-864A-01090E626AA7}"/>
              </a:ext>
            </a:extLst>
          </p:cNvPr>
          <p:cNvSpPr/>
          <p:nvPr/>
        </p:nvSpPr>
        <p:spPr>
          <a:xfrm>
            <a:off x="4557338" y="805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79E7C05-D955-EC4B-8907-D6D66B835DDF}"/>
              </a:ext>
            </a:extLst>
          </p:cNvPr>
          <p:cNvSpPr/>
          <p:nvPr/>
        </p:nvSpPr>
        <p:spPr>
          <a:xfrm>
            <a:off x="5097398" y="949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81DE338-7C89-A044-80F3-911342D8A7C3}"/>
              </a:ext>
            </a:extLst>
          </p:cNvPr>
          <p:cNvSpPr/>
          <p:nvPr/>
        </p:nvSpPr>
        <p:spPr>
          <a:xfrm>
            <a:off x="5421434" y="877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B7F2589-44B7-C54D-8F22-CBA3EBE6B370}"/>
              </a:ext>
            </a:extLst>
          </p:cNvPr>
          <p:cNvSpPr/>
          <p:nvPr/>
        </p:nvSpPr>
        <p:spPr>
          <a:xfrm>
            <a:off x="4475615" y="18133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DA7EA18-81EF-4B47-9BA6-480803712F30}"/>
              </a:ext>
            </a:extLst>
          </p:cNvPr>
          <p:cNvSpPr/>
          <p:nvPr/>
        </p:nvSpPr>
        <p:spPr>
          <a:xfrm>
            <a:off x="4538102" y="216370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E99AB35-5101-3A4F-B70D-A927E4634172}"/>
              </a:ext>
            </a:extLst>
          </p:cNvPr>
          <p:cNvSpPr/>
          <p:nvPr/>
        </p:nvSpPr>
        <p:spPr>
          <a:xfrm>
            <a:off x="6515185" y="12326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0" name="Straight Connector 139">
            <a:extLst>
              <a:ext uri="{FF2B5EF4-FFF2-40B4-BE49-F238E27FC236}">
                <a16:creationId xmlns:a16="http://schemas.microsoft.com/office/drawing/2014/main" id="{84C8D6EE-9B8A-D74A-8C50-62020AB1AB77}"/>
              </a:ext>
            </a:extLst>
          </p:cNvPr>
          <p:cNvCxnSpPr>
            <a:cxnSpLocks/>
          </p:cNvCxnSpPr>
          <p:nvPr/>
        </p:nvCxnSpPr>
        <p:spPr>
          <a:xfrm flipV="1">
            <a:off x="765818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0F4ADE2-C9C0-644D-9BC1-9EEE3938171A}"/>
              </a:ext>
            </a:extLst>
          </p:cNvPr>
          <p:cNvCxnSpPr>
            <a:cxnSpLocks/>
          </p:cNvCxnSpPr>
          <p:nvPr/>
        </p:nvCxnSpPr>
        <p:spPr>
          <a:xfrm flipV="1">
            <a:off x="6866097"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6374214-6024-3947-9CA6-6568502E57FA}"/>
              </a:ext>
            </a:extLst>
          </p:cNvPr>
          <p:cNvCxnSpPr>
            <a:cxnSpLocks/>
          </p:cNvCxnSpPr>
          <p:nvPr/>
        </p:nvCxnSpPr>
        <p:spPr>
          <a:xfrm flipV="1">
            <a:off x="8378265" y="239840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254E7F7-E5C4-564A-86F3-86E59690C53F}"/>
              </a:ext>
            </a:extLst>
          </p:cNvPr>
          <p:cNvSpPr txBox="1"/>
          <p:nvPr/>
        </p:nvSpPr>
        <p:spPr>
          <a:xfrm>
            <a:off x="6614069" y="2434412"/>
            <a:ext cx="477410" cy="338554"/>
          </a:xfrm>
          <a:prstGeom prst="rect">
            <a:avLst/>
          </a:prstGeom>
          <a:noFill/>
        </p:spPr>
        <p:txBody>
          <a:bodyPr wrap="square" rtlCol="0">
            <a:spAutoFit/>
          </a:bodyPr>
          <a:lstStyle/>
          <a:p>
            <a:pPr algn="ctr"/>
            <a:r>
              <a:rPr lang="en-US" sz="1600" dirty="0"/>
              <a:t>AA</a:t>
            </a:r>
          </a:p>
        </p:txBody>
      </p:sp>
      <p:sp>
        <p:nvSpPr>
          <p:cNvPr id="144" name="TextBox 143">
            <a:extLst>
              <a:ext uri="{FF2B5EF4-FFF2-40B4-BE49-F238E27FC236}">
                <a16:creationId xmlns:a16="http://schemas.microsoft.com/office/drawing/2014/main" id="{B6DA21A2-3CEF-764F-9694-7C133A39E9DB}"/>
              </a:ext>
            </a:extLst>
          </p:cNvPr>
          <p:cNvSpPr txBox="1"/>
          <p:nvPr/>
        </p:nvSpPr>
        <p:spPr>
          <a:xfrm>
            <a:off x="7411315" y="2425120"/>
            <a:ext cx="477410" cy="338554"/>
          </a:xfrm>
          <a:prstGeom prst="rect">
            <a:avLst/>
          </a:prstGeom>
          <a:noFill/>
        </p:spPr>
        <p:txBody>
          <a:bodyPr wrap="square" rtlCol="0">
            <a:spAutoFit/>
          </a:bodyPr>
          <a:lstStyle/>
          <a:p>
            <a:pPr algn="ctr"/>
            <a:r>
              <a:rPr lang="en-US" sz="1600" dirty="0"/>
              <a:t>AB</a:t>
            </a:r>
          </a:p>
        </p:txBody>
      </p:sp>
      <p:sp>
        <p:nvSpPr>
          <p:cNvPr id="145" name="TextBox 144">
            <a:extLst>
              <a:ext uri="{FF2B5EF4-FFF2-40B4-BE49-F238E27FC236}">
                <a16:creationId xmlns:a16="http://schemas.microsoft.com/office/drawing/2014/main" id="{726E21C0-9D57-4D41-8B2D-558279886875}"/>
              </a:ext>
            </a:extLst>
          </p:cNvPr>
          <p:cNvSpPr txBox="1"/>
          <p:nvPr/>
        </p:nvSpPr>
        <p:spPr>
          <a:xfrm>
            <a:off x="8142139" y="2434412"/>
            <a:ext cx="477410" cy="338554"/>
          </a:xfrm>
          <a:prstGeom prst="rect">
            <a:avLst/>
          </a:prstGeom>
          <a:noFill/>
        </p:spPr>
        <p:txBody>
          <a:bodyPr wrap="square" rtlCol="0">
            <a:spAutoFit/>
          </a:bodyPr>
          <a:lstStyle/>
          <a:p>
            <a:pPr algn="ctr"/>
            <a:r>
              <a:rPr lang="en-US" sz="1600" dirty="0"/>
              <a:t>BB</a:t>
            </a:r>
          </a:p>
        </p:txBody>
      </p:sp>
      <p:cxnSp>
        <p:nvCxnSpPr>
          <p:cNvPr id="146" name="Straight Connector 145">
            <a:extLst>
              <a:ext uri="{FF2B5EF4-FFF2-40B4-BE49-F238E27FC236}">
                <a16:creationId xmlns:a16="http://schemas.microsoft.com/office/drawing/2014/main" id="{0CF0C6AD-8AAB-4D4E-81D8-3100B4076A3E}"/>
              </a:ext>
            </a:extLst>
          </p:cNvPr>
          <p:cNvCxnSpPr>
            <a:cxnSpLocks/>
          </p:cNvCxnSpPr>
          <p:nvPr/>
        </p:nvCxnSpPr>
        <p:spPr>
          <a:xfrm flipV="1">
            <a:off x="6866097"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8F4C0BB-9DB2-5A46-AFFC-60A98B2AB9BB}"/>
              </a:ext>
            </a:extLst>
          </p:cNvPr>
          <p:cNvCxnSpPr>
            <a:cxnSpLocks/>
          </p:cNvCxnSpPr>
          <p:nvPr/>
        </p:nvCxnSpPr>
        <p:spPr>
          <a:xfrm flipV="1">
            <a:off x="765818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EC0B13F-95F3-E04C-A580-E7F8023EEBAC}"/>
              </a:ext>
            </a:extLst>
          </p:cNvPr>
          <p:cNvCxnSpPr>
            <a:cxnSpLocks/>
          </p:cNvCxnSpPr>
          <p:nvPr/>
        </p:nvCxnSpPr>
        <p:spPr>
          <a:xfrm flipV="1">
            <a:off x="8378265" y="13015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036754B7-C266-524C-858B-2BAF8F37E46A}"/>
              </a:ext>
            </a:extLst>
          </p:cNvPr>
          <p:cNvSpPr/>
          <p:nvPr/>
        </p:nvSpPr>
        <p:spPr>
          <a:xfrm>
            <a:off x="6584718" y="2021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0" name="Oval 149">
            <a:extLst>
              <a:ext uri="{FF2B5EF4-FFF2-40B4-BE49-F238E27FC236}">
                <a16:creationId xmlns:a16="http://schemas.microsoft.com/office/drawing/2014/main" id="{4AD2542B-60D6-2248-BCAE-4EF35C188CFB}"/>
              </a:ext>
            </a:extLst>
          </p:cNvPr>
          <p:cNvSpPr/>
          <p:nvPr/>
        </p:nvSpPr>
        <p:spPr>
          <a:xfrm>
            <a:off x="6620722"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1" name="Oval 150">
            <a:extLst>
              <a:ext uri="{FF2B5EF4-FFF2-40B4-BE49-F238E27FC236}">
                <a16:creationId xmlns:a16="http://schemas.microsoft.com/office/drawing/2014/main" id="{D7CCB4DC-82E6-0B4C-AE3C-903420FC1C4B}"/>
              </a:ext>
            </a:extLst>
          </p:cNvPr>
          <p:cNvSpPr/>
          <p:nvPr/>
        </p:nvSpPr>
        <p:spPr>
          <a:xfrm>
            <a:off x="6584718" y="16423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2" name="Oval 151">
            <a:extLst>
              <a:ext uri="{FF2B5EF4-FFF2-40B4-BE49-F238E27FC236}">
                <a16:creationId xmlns:a16="http://schemas.microsoft.com/office/drawing/2014/main" id="{D47060F3-C079-9B46-B960-086A57EC9E6D}"/>
              </a:ext>
            </a:extLst>
          </p:cNvPr>
          <p:cNvSpPr/>
          <p:nvPr/>
        </p:nvSpPr>
        <p:spPr>
          <a:xfrm>
            <a:off x="7160782" y="4181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3" name="Oval 152">
            <a:extLst>
              <a:ext uri="{FF2B5EF4-FFF2-40B4-BE49-F238E27FC236}">
                <a16:creationId xmlns:a16="http://schemas.microsoft.com/office/drawing/2014/main" id="{44453134-EE30-854B-BAD5-060C69E61FA5}"/>
              </a:ext>
            </a:extLst>
          </p:cNvPr>
          <p:cNvSpPr/>
          <p:nvPr/>
        </p:nvSpPr>
        <p:spPr>
          <a:xfrm>
            <a:off x="7124778"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4" name="Oval 153">
            <a:extLst>
              <a:ext uri="{FF2B5EF4-FFF2-40B4-BE49-F238E27FC236}">
                <a16:creationId xmlns:a16="http://schemas.microsoft.com/office/drawing/2014/main" id="{77F686E0-FCC7-9E41-8B43-66E605AE856C}"/>
              </a:ext>
            </a:extLst>
          </p:cNvPr>
          <p:cNvSpPr/>
          <p:nvPr/>
        </p:nvSpPr>
        <p:spPr>
          <a:xfrm>
            <a:off x="7016766" y="1354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5" name="Oval 154">
            <a:extLst>
              <a:ext uri="{FF2B5EF4-FFF2-40B4-BE49-F238E27FC236}">
                <a16:creationId xmlns:a16="http://schemas.microsoft.com/office/drawing/2014/main" id="{F1065B8B-6B28-7F41-BFC3-5FAA83276F5E}"/>
              </a:ext>
            </a:extLst>
          </p:cNvPr>
          <p:cNvSpPr/>
          <p:nvPr/>
        </p:nvSpPr>
        <p:spPr>
          <a:xfrm>
            <a:off x="8168894" y="2381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6" name="Oval 155">
            <a:extLst>
              <a:ext uri="{FF2B5EF4-FFF2-40B4-BE49-F238E27FC236}">
                <a16:creationId xmlns:a16="http://schemas.microsoft.com/office/drawing/2014/main" id="{B94CE4B2-5790-2642-B05B-A4238BECFFE4}"/>
              </a:ext>
            </a:extLst>
          </p:cNvPr>
          <p:cNvSpPr/>
          <p:nvPr/>
        </p:nvSpPr>
        <p:spPr>
          <a:xfrm>
            <a:off x="7520822" y="15571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7" name="Oval 156">
            <a:extLst>
              <a:ext uri="{FF2B5EF4-FFF2-40B4-BE49-F238E27FC236}">
                <a16:creationId xmlns:a16="http://schemas.microsoft.com/office/drawing/2014/main" id="{032660B8-3405-3C40-B705-5E438407E1B4}"/>
              </a:ext>
            </a:extLst>
          </p:cNvPr>
          <p:cNvSpPr/>
          <p:nvPr/>
        </p:nvSpPr>
        <p:spPr>
          <a:xfrm>
            <a:off x="8420922"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8" name="Oval 157">
            <a:extLst>
              <a:ext uri="{FF2B5EF4-FFF2-40B4-BE49-F238E27FC236}">
                <a16:creationId xmlns:a16="http://schemas.microsoft.com/office/drawing/2014/main" id="{EE0504B4-27A6-D140-9E93-78AB064AF362}"/>
              </a:ext>
            </a:extLst>
          </p:cNvPr>
          <p:cNvSpPr/>
          <p:nvPr/>
        </p:nvSpPr>
        <p:spPr>
          <a:xfrm>
            <a:off x="8348914" y="10384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59" name="Oval 158">
            <a:extLst>
              <a:ext uri="{FF2B5EF4-FFF2-40B4-BE49-F238E27FC236}">
                <a16:creationId xmlns:a16="http://schemas.microsoft.com/office/drawing/2014/main" id="{C5314CCB-EA3F-B149-92D1-D20AE849BF7A}"/>
              </a:ext>
            </a:extLst>
          </p:cNvPr>
          <p:cNvSpPr/>
          <p:nvPr/>
        </p:nvSpPr>
        <p:spPr>
          <a:xfrm>
            <a:off x="7916866" y="19663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0" name="Oval 159">
            <a:extLst>
              <a:ext uri="{FF2B5EF4-FFF2-40B4-BE49-F238E27FC236}">
                <a16:creationId xmlns:a16="http://schemas.microsoft.com/office/drawing/2014/main" id="{36E3A6B5-2524-BD47-BE5D-99693ACE86BB}"/>
              </a:ext>
            </a:extLst>
          </p:cNvPr>
          <p:cNvSpPr/>
          <p:nvPr/>
        </p:nvSpPr>
        <p:spPr>
          <a:xfrm>
            <a:off x="8024878" y="15931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1" name="Oval 160">
            <a:extLst>
              <a:ext uri="{FF2B5EF4-FFF2-40B4-BE49-F238E27FC236}">
                <a16:creationId xmlns:a16="http://schemas.microsoft.com/office/drawing/2014/main" id="{8CCDCBE3-C72A-3545-B9F8-682D24F71CD6}"/>
              </a:ext>
            </a:extLst>
          </p:cNvPr>
          <p:cNvSpPr/>
          <p:nvPr/>
        </p:nvSpPr>
        <p:spPr>
          <a:xfrm>
            <a:off x="8348914" y="21103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2" name="Oval 161">
            <a:extLst>
              <a:ext uri="{FF2B5EF4-FFF2-40B4-BE49-F238E27FC236}">
                <a16:creationId xmlns:a16="http://schemas.microsoft.com/office/drawing/2014/main" id="{6217EE64-5852-1F40-8804-E4D023B63F2D}"/>
              </a:ext>
            </a:extLst>
          </p:cNvPr>
          <p:cNvSpPr/>
          <p:nvPr/>
        </p:nvSpPr>
        <p:spPr>
          <a:xfrm>
            <a:off x="8564938" y="20743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3" name="Oval 162">
            <a:extLst>
              <a:ext uri="{FF2B5EF4-FFF2-40B4-BE49-F238E27FC236}">
                <a16:creationId xmlns:a16="http://schemas.microsoft.com/office/drawing/2014/main" id="{39203628-EBFB-C547-BFDE-92F1DA29DAEF}"/>
              </a:ext>
            </a:extLst>
          </p:cNvPr>
          <p:cNvSpPr/>
          <p:nvPr/>
        </p:nvSpPr>
        <p:spPr>
          <a:xfrm>
            <a:off x="6836746" y="2659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4" name="Oval 163">
            <a:extLst>
              <a:ext uri="{FF2B5EF4-FFF2-40B4-BE49-F238E27FC236}">
                <a16:creationId xmlns:a16="http://schemas.microsoft.com/office/drawing/2014/main" id="{51AB96B8-AFFA-9840-9A1B-B57CD159793B}"/>
              </a:ext>
            </a:extLst>
          </p:cNvPr>
          <p:cNvSpPr/>
          <p:nvPr/>
        </p:nvSpPr>
        <p:spPr>
          <a:xfrm>
            <a:off x="6872750" y="562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5" name="Oval 164">
            <a:extLst>
              <a:ext uri="{FF2B5EF4-FFF2-40B4-BE49-F238E27FC236}">
                <a16:creationId xmlns:a16="http://schemas.microsoft.com/office/drawing/2014/main" id="{C636AA0B-1B92-1E49-9D04-E0E0BF2E6053}"/>
              </a:ext>
            </a:extLst>
          </p:cNvPr>
          <p:cNvSpPr/>
          <p:nvPr/>
        </p:nvSpPr>
        <p:spPr>
          <a:xfrm>
            <a:off x="7016766" y="7422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6" name="Oval 165">
            <a:extLst>
              <a:ext uri="{FF2B5EF4-FFF2-40B4-BE49-F238E27FC236}">
                <a16:creationId xmlns:a16="http://schemas.microsoft.com/office/drawing/2014/main" id="{6C6E7503-00B7-8246-94C3-9DAB115539BC}"/>
              </a:ext>
            </a:extLst>
          </p:cNvPr>
          <p:cNvSpPr/>
          <p:nvPr/>
        </p:nvSpPr>
        <p:spPr>
          <a:xfrm>
            <a:off x="7088774" y="850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7" name="Oval 166">
            <a:extLst>
              <a:ext uri="{FF2B5EF4-FFF2-40B4-BE49-F238E27FC236}">
                <a16:creationId xmlns:a16="http://schemas.microsoft.com/office/drawing/2014/main" id="{3EDCBF8F-1FD7-BF40-8BBA-EBE16D8FAB73}"/>
              </a:ext>
            </a:extLst>
          </p:cNvPr>
          <p:cNvSpPr/>
          <p:nvPr/>
        </p:nvSpPr>
        <p:spPr>
          <a:xfrm>
            <a:off x="7268794" y="11022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8" name="Oval 167">
            <a:extLst>
              <a:ext uri="{FF2B5EF4-FFF2-40B4-BE49-F238E27FC236}">
                <a16:creationId xmlns:a16="http://schemas.microsoft.com/office/drawing/2014/main" id="{4BC7EC41-E53C-C14D-9BF4-51D011BD3A86}"/>
              </a:ext>
            </a:extLst>
          </p:cNvPr>
          <p:cNvSpPr/>
          <p:nvPr/>
        </p:nvSpPr>
        <p:spPr>
          <a:xfrm>
            <a:off x="752082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69" name="Oval 168">
            <a:extLst>
              <a:ext uri="{FF2B5EF4-FFF2-40B4-BE49-F238E27FC236}">
                <a16:creationId xmlns:a16="http://schemas.microsoft.com/office/drawing/2014/main" id="{5C8EFF02-0871-C14F-B731-746435D10A6E}"/>
              </a:ext>
            </a:extLst>
          </p:cNvPr>
          <p:cNvSpPr/>
          <p:nvPr/>
        </p:nvSpPr>
        <p:spPr>
          <a:xfrm>
            <a:off x="7556826" y="144914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0" name="Oval 169">
            <a:extLst>
              <a:ext uri="{FF2B5EF4-FFF2-40B4-BE49-F238E27FC236}">
                <a16:creationId xmlns:a16="http://schemas.microsoft.com/office/drawing/2014/main" id="{A1FF7C19-4424-964E-83A8-845B929358C3}"/>
              </a:ext>
            </a:extLst>
          </p:cNvPr>
          <p:cNvSpPr/>
          <p:nvPr/>
        </p:nvSpPr>
        <p:spPr>
          <a:xfrm>
            <a:off x="7772850" y="7062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1" name="Oval 170">
            <a:extLst>
              <a:ext uri="{FF2B5EF4-FFF2-40B4-BE49-F238E27FC236}">
                <a16:creationId xmlns:a16="http://schemas.microsoft.com/office/drawing/2014/main" id="{8D0681D8-DDD1-C145-9F5D-5B0900523D7F}"/>
              </a:ext>
            </a:extLst>
          </p:cNvPr>
          <p:cNvSpPr/>
          <p:nvPr/>
        </p:nvSpPr>
        <p:spPr>
          <a:xfrm>
            <a:off x="7956318" y="16686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2" name="Oval 171">
            <a:extLst>
              <a:ext uri="{FF2B5EF4-FFF2-40B4-BE49-F238E27FC236}">
                <a16:creationId xmlns:a16="http://schemas.microsoft.com/office/drawing/2014/main" id="{6390BF6C-EDDF-6544-9F6D-205DDB3ADD20}"/>
              </a:ext>
            </a:extLst>
          </p:cNvPr>
          <p:cNvSpPr/>
          <p:nvPr/>
        </p:nvSpPr>
        <p:spPr>
          <a:xfrm>
            <a:off x="8060882" y="1066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3" name="Oval 172">
            <a:extLst>
              <a:ext uri="{FF2B5EF4-FFF2-40B4-BE49-F238E27FC236}">
                <a16:creationId xmlns:a16="http://schemas.microsoft.com/office/drawing/2014/main" id="{3F6736EC-0933-724A-98E8-84D7E4F452C9}"/>
              </a:ext>
            </a:extLst>
          </p:cNvPr>
          <p:cNvSpPr/>
          <p:nvPr/>
        </p:nvSpPr>
        <p:spPr>
          <a:xfrm>
            <a:off x="7340802" y="17503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4" name="Oval 173">
            <a:extLst>
              <a:ext uri="{FF2B5EF4-FFF2-40B4-BE49-F238E27FC236}">
                <a16:creationId xmlns:a16="http://schemas.microsoft.com/office/drawing/2014/main" id="{71C509B8-BFFA-4F4E-92DF-6C5071A560B3}"/>
              </a:ext>
            </a:extLst>
          </p:cNvPr>
          <p:cNvSpPr/>
          <p:nvPr/>
        </p:nvSpPr>
        <p:spPr>
          <a:xfrm>
            <a:off x="8420922" y="17863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5" name="Oval 174">
            <a:extLst>
              <a:ext uri="{FF2B5EF4-FFF2-40B4-BE49-F238E27FC236}">
                <a16:creationId xmlns:a16="http://schemas.microsoft.com/office/drawing/2014/main" id="{FB76152E-7FA1-CB47-8473-7EE847423E71}"/>
              </a:ext>
            </a:extLst>
          </p:cNvPr>
          <p:cNvSpPr/>
          <p:nvPr/>
        </p:nvSpPr>
        <p:spPr>
          <a:xfrm>
            <a:off x="7988874" y="223005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6" name="Oval 175">
            <a:extLst>
              <a:ext uri="{FF2B5EF4-FFF2-40B4-BE49-F238E27FC236}">
                <a16:creationId xmlns:a16="http://schemas.microsoft.com/office/drawing/2014/main" id="{4A0A85D6-71A6-0D4F-8CDE-66A098DD1402}"/>
              </a:ext>
            </a:extLst>
          </p:cNvPr>
          <p:cNvSpPr/>
          <p:nvPr/>
        </p:nvSpPr>
        <p:spPr>
          <a:xfrm>
            <a:off x="6692730" y="19303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7" name="Oval 176">
            <a:extLst>
              <a:ext uri="{FF2B5EF4-FFF2-40B4-BE49-F238E27FC236}">
                <a16:creationId xmlns:a16="http://schemas.microsoft.com/office/drawing/2014/main" id="{72760EF3-2183-B141-8510-CB62C4FBB7A1}"/>
              </a:ext>
            </a:extLst>
          </p:cNvPr>
          <p:cNvSpPr/>
          <p:nvPr/>
        </p:nvSpPr>
        <p:spPr>
          <a:xfrm>
            <a:off x="6872750" y="20383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8" name="Oval 177">
            <a:extLst>
              <a:ext uri="{FF2B5EF4-FFF2-40B4-BE49-F238E27FC236}">
                <a16:creationId xmlns:a16="http://schemas.microsoft.com/office/drawing/2014/main" id="{D5B4134D-3200-3148-A7AD-C213C2BFEBBA}"/>
              </a:ext>
            </a:extLst>
          </p:cNvPr>
          <p:cNvSpPr/>
          <p:nvPr/>
        </p:nvSpPr>
        <p:spPr>
          <a:xfrm>
            <a:off x="6764738" y="22543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79" name="Oval 178">
            <a:extLst>
              <a:ext uri="{FF2B5EF4-FFF2-40B4-BE49-F238E27FC236}">
                <a16:creationId xmlns:a16="http://schemas.microsoft.com/office/drawing/2014/main" id="{9A4D2999-53DB-F844-9DBA-ABF501E84F7D}"/>
              </a:ext>
            </a:extLst>
          </p:cNvPr>
          <p:cNvSpPr/>
          <p:nvPr/>
        </p:nvSpPr>
        <p:spPr>
          <a:xfrm>
            <a:off x="7194318" y="22797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0" name="Oval 179">
            <a:extLst>
              <a:ext uri="{FF2B5EF4-FFF2-40B4-BE49-F238E27FC236}">
                <a16:creationId xmlns:a16="http://schemas.microsoft.com/office/drawing/2014/main" id="{73603110-467D-FC41-AC95-8259CD44B4AD}"/>
              </a:ext>
            </a:extLst>
          </p:cNvPr>
          <p:cNvSpPr/>
          <p:nvPr/>
        </p:nvSpPr>
        <p:spPr>
          <a:xfrm>
            <a:off x="7196786" y="1426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1" name="Oval 180">
            <a:extLst>
              <a:ext uri="{FF2B5EF4-FFF2-40B4-BE49-F238E27FC236}">
                <a16:creationId xmlns:a16="http://schemas.microsoft.com/office/drawing/2014/main" id="{43ABED61-740E-314A-ABF7-EAA4B6ADB7AD}"/>
              </a:ext>
            </a:extLst>
          </p:cNvPr>
          <p:cNvSpPr/>
          <p:nvPr/>
        </p:nvSpPr>
        <p:spPr>
          <a:xfrm>
            <a:off x="7196786" y="12102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2" name="Oval 181">
            <a:extLst>
              <a:ext uri="{FF2B5EF4-FFF2-40B4-BE49-F238E27FC236}">
                <a16:creationId xmlns:a16="http://schemas.microsoft.com/office/drawing/2014/main" id="{75F89408-DDF8-8745-8238-609EE64FCD9D}"/>
              </a:ext>
            </a:extLst>
          </p:cNvPr>
          <p:cNvSpPr/>
          <p:nvPr/>
        </p:nvSpPr>
        <p:spPr>
          <a:xfrm>
            <a:off x="7736846" y="9222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3" name="Oval 182">
            <a:extLst>
              <a:ext uri="{FF2B5EF4-FFF2-40B4-BE49-F238E27FC236}">
                <a16:creationId xmlns:a16="http://schemas.microsoft.com/office/drawing/2014/main" id="{ABE20101-78BF-A442-8A10-A3AE042B4223}"/>
              </a:ext>
            </a:extLst>
          </p:cNvPr>
          <p:cNvSpPr/>
          <p:nvPr/>
        </p:nvSpPr>
        <p:spPr>
          <a:xfrm>
            <a:off x="8060882"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4" name="Oval 183">
            <a:extLst>
              <a:ext uri="{FF2B5EF4-FFF2-40B4-BE49-F238E27FC236}">
                <a16:creationId xmlns:a16="http://schemas.microsoft.com/office/drawing/2014/main" id="{986D5887-4962-E742-8555-02F423E31B0A}"/>
              </a:ext>
            </a:extLst>
          </p:cNvPr>
          <p:cNvSpPr/>
          <p:nvPr/>
        </p:nvSpPr>
        <p:spPr>
          <a:xfrm>
            <a:off x="8230050" y="11634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5" name="Oval 184">
            <a:extLst>
              <a:ext uri="{FF2B5EF4-FFF2-40B4-BE49-F238E27FC236}">
                <a16:creationId xmlns:a16="http://schemas.microsoft.com/office/drawing/2014/main" id="{AC62B200-BAA3-3A46-8759-9A14F3ADB9F4}"/>
              </a:ext>
            </a:extLst>
          </p:cNvPr>
          <p:cNvSpPr/>
          <p:nvPr/>
        </p:nvSpPr>
        <p:spPr>
          <a:xfrm>
            <a:off x="7844858" y="11382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6" name="Oval 185">
            <a:extLst>
              <a:ext uri="{FF2B5EF4-FFF2-40B4-BE49-F238E27FC236}">
                <a16:creationId xmlns:a16="http://schemas.microsoft.com/office/drawing/2014/main" id="{A4846107-6D07-4849-A3AC-B2431A0F6713}"/>
              </a:ext>
            </a:extLst>
          </p:cNvPr>
          <p:cNvSpPr/>
          <p:nvPr/>
        </p:nvSpPr>
        <p:spPr>
          <a:xfrm>
            <a:off x="8041646" y="13218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7" name="Oval 186">
            <a:extLst>
              <a:ext uri="{FF2B5EF4-FFF2-40B4-BE49-F238E27FC236}">
                <a16:creationId xmlns:a16="http://schemas.microsoft.com/office/drawing/2014/main" id="{820AE0E2-78A6-4749-A9AB-80BA68246C84}"/>
              </a:ext>
            </a:extLst>
          </p:cNvPr>
          <p:cNvSpPr/>
          <p:nvPr/>
        </p:nvSpPr>
        <p:spPr>
          <a:xfrm>
            <a:off x="8168894" y="130090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8" name="Oval 187">
            <a:extLst>
              <a:ext uri="{FF2B5EF4-FFF2-40B4-BE49-F238E27FC236}">
                <a16:creationId xmlns:a16="http://schemas.microsoft.com/office/drawing/2014/main" id="{B25DA97B-3F55-9D4B-88B6-9C3E3D1C9E86}"/>
              </a:ext>
            </a:extLst>
          </p:cNvPr>
          <p:cNvSpPr/>
          <p:nvPr/>
        </p:nvSpPr>
        <p:spPr>
          <a:xfrm>
            <a:off x="7484818" y="31017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89" name="Oval 188">
            <a:extLst>
              <a:ext uri="{FF2B5EF4-FFF2-40B4-BE49-F238E27FC236}">
                <a16:creationId xmlns:a16="http://schemas.microsoft.com/office/drawing/2014/main" id="{AD5DBCE3-BEFF-E541-9E4F-BCD8D29032B1}"/>
              </a:ext>
            </a:extLst>
          </p:cNvPr>
          <p:cNvSpPr/>
          <p:nvPr/>
        </p:nvSpPr>
        <p:spPr>
          <a:xfrm>
            <a:off x="7484818" y="6342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0" name="Oval 189">
            <a:extLst>
              <a:ext uri="{FF2B5EF4-FFF2-40B4-BE49-F238E27FC236}">
                <a16:creationId xmlns:a16="http://schemas.microsoft.com/office/drawing/2014/main" id="{766F6890-E823-1C4D-BEFE-4F0D5C11F5EC}"/>
              </a:ext>
            </a:extLst>
          </p:cNvPr>
          <p:cNvSpPr/>
          <p:nvPr/>
        </p:nvSpPr>
        <p:spPr>
          <a:xfrm>
            <a:off x="7617982" y="8753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1" name="Oval 190">
            <a:extLst>
              <a:ext uri="{FF2B5EF4-FFF2-40B4-BE49-F238E27FC236}">
                <a16:creationId xmlns:a16="http://schemas.microsoft.com/office/drawing/2014/main" id="{C9F1A14F-E95C-7840-83A0-BD7DE565E4F5}"/>
              </a:ext>
            </a:extLst>
          </p:cNvPr>
          <p:cNvSpPr/>
          <p:nvPr/>
        </p:nvSpPr>
        <p:spPr>
          <a:xfrm>
            <a:off x="7736846" y="3821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2" name="Oval 191">
            <a:extLst>
              <a:ext uri="{FF2B5EF4-FFF2-40B4-BE49-F238E27FC236}">
                <a16:creationId xmlns:a16="http://schemas.microsoft.com/office/drawing/2014/main" id="{EF2EEF91-96AE-8B48-B151-238D68431EFB}"/>
              </a:ext>
            </a:extLst>
          </p:cNvPr>
          <p:cNvSpPr/>
          <p:nvPr/>
        </p:nvSpPr>
        <p:spPr>
          <a:xfrm>
            <a:off x="8096886" y="67021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3" name="Oval 192">
            <a:extLst>
              <a:ext uri="{FF2B5EF4-FFF2-40B4-BE49-F238E27FC236}">
                <a16:creationId xmlns:a16="http://schemas.microsoft.com/office/drawing/2014/main" id="{09CA2D3F-CC5A-8948-BC84-97FE10E434E5}"/>
              </a:ext>
            </a:extLst>
          </p:cNvPr>
          <p:cNvSpPr/>
          <p:nvPr/>
        </p:nvSpPr>
        <p:spPr>
          <a:xfrm>
            <a:off x="6719019" y="99425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4" name="Oval 193">
            <a:extLst>
              <a:ext uri="{FF2B5EF4-FFF2-40B4-BE49-F238E27FC236}">
                <a16:creationId xmlns:a16="http://schemas.microsoft.com/office/drawing/2014/main" id="{DF624B5F-9936-144A-82EB-7C6783DFEED9}"/>
              </a:ext>
            </a:extLst>
          </p:cNvPr>
          <p:cNvSpPr/>
          <p:nvPr/>
        </p:nvSpPr>
        <p:spPr>
          <a:xfrm>
            <a:off x="6692730" y="12462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5" name="Oval 194">
            <a:extLst>
              <a:ext uri="{FF2B5EF4-FFF2-40B4-BE49-F238E27FC236}">
                <a16:creationId xmlns:a16="http://schemas.microsoft.com/office/drawing/2014/main" id="{4D9FC05C-4171-0948-B7DF-41E76F4C4DD4}"/>
              </a:ext>
            </a:extLst>
          </p:cNvPr>
          <p:cNvSpPr/>
          <p:nvPr/>
        </p:nvSpPr>
        <p:spPr>
          <a:xfrm>
            <a:off x="6980762" y="16063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6" name="Oval 195">
            <a:extLst>
              <a:ext uri="{FF2B5EF4-FFF2-40B4-BE49-F238E27FC236}">
                <a16:creationId xmlns:a16="http://schemas.microsoft.com/office/drawing/2014/main" id="{E4A54BE7-B6C0-7641-B9EA-3EA892AE44AC}"/>
              </a:ext>
            </a:extLst>
          </p:cNvPr>
          <p:cNvSpPr/>
          <p:nvPr/>
        </p:nvSpPr>
        <p:spPr>
          <a:xfrm>
            <a:off x="7484818" y="18583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7" name="Oval 196">
            <a:extLst>
              <a:ext uri="{FF2B5EF4-FFF2-40B4-BE49-F238E27FC236}">
                <a16:creationId xmlns:a16="http://schemas.microsoft.com/office/drawing/2014/main" id="{0902D993-654B-3F4B-9B79-BA229A5FB7A2}"/>
              </a:ext>
            </a:extLst>
          </p:cNvPr>
          <p:cNvSpPr/>
          <p:nvPr/>
        </p:nvSpPr>
        <p:spPr>
          <a:xfrm>
            <a:off x="7772850" y="15211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8" name="Oval 197">
            <a:extLst>
              <a:ext uri="{FF2B5EF4-FFF2-40B4-BE49-F238E27FC236}">
                <a16:creationId xmlns:a16="http://schemas.microsoft.com/office/drawing/2014/main" id="{633D525F-DCF7-5C41-BF13-65CA57DD3921}"/>
              </a:ext>
            </a:extLst>
          </p:cNvPr>
          <p:cNvSpPr/>
          <p:nvPr/>
        </p:nvSpPr>
        <p:spPr>
          <a:xfrm>
            <a:off x="7664838" y="13411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199" name="Oval 198">
            <a:extLst>
              <a:ext uri="{FF2B5EF4-FFF2-40B4-BE49-F238E27FC236}">
                <a16:creationId xmlns:a16="http://schemas.microsoft.com/office/drawing/2014/main" id="{D7E43E5F-6BAF-C249-BFBB-806E8338EBEA}"/>
              </a:ext>
            </a:extLst>
          </p:cNvPr>
          <p:cNvSpPr/>
          <p:nvPr/>
        </p:nvSpPr>
        <p:spPr>
          <a:xfrm>
            <a:off x="7421194" y="1174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0" name="Oval 199">
            <a:extLst>
              <a:ext uri="{FF2B5EF4-FFF2-40B4-BE49-F238E27FC236}">
                <a16:creationId xmlns:a16="http://schemas.microsoft.com/office/drawing/2014/main" id="{A1E80D80-E490-D643-98CA-5EA755CA428C}"/>
              </a:ext>
            </a:extLst>
          </p:cNvPr>
          <p:cNvSpPr/>
          <p:nvPr/>
        </p:nvSpPr>
        <p:spPr>
          <a:xfrm>
            <a:off x="7304798" y="8142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1" name="Oval 200">
            <a:extLst>
              <a:ext uri="{FF2B5EF4-FFF2-40B4-BE49-F238E27FC236}">
                <a16:creationId xmlns:a16="http://schemas.microsoft.com/office/drawing/2014/main" id="{423DADF9-8A92-AC47-A3DB-EB3C51F17878}"/>
              </a:ext>
            </a:extLst>
          </p:cNvPr>
          <p:cNvSpPr/>
          <p:nvPr/>
        </p:nvSpPr>
        <p:spPr>
          <a:xfrm>
            <a:off x="7844858" y="95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2" name="Oval 201">
            <a:extLst>
              <a:ext uri="{FF2B5EF4-FFF2-40B4-BE49-F238E27FC236}">
                <a16:creationId xmlns:a16="http://schemas.microsoft.com/office/drawing/2014/main" id="{AD17F3C9-2307-DB4F-AE50-91CB2DEE2390}"/>
              </a:ext>
            </a:extLst>
          </p:cNvPr>
          <p:cNvSpPr/>
          <p:nvPr/>
        </p:nvSpPr>
        <p:spPr>
          <a:xfrm>
            <a:off x="8168894" y="8862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3" name="Oval 202">
            <a:extLst>
              <a:ext uri="{FF2B5EF4-FFF2-40B4-BE49-F238E27FC236}">
                <a16:creationId xmlns:a16="http://schemas.microsoft.com/office/drawing/2014/main" id="{A69F8A24-8F69-2940-B60E-66FC21E2C1A4}"/>
              </a:ext>
            </a:extLst>
          </p:cNvPr>
          <p:cNvSpPr/>
          <p:nvPr/>
        </p:nvSpPr>
        <p:spPr>
          <a:xfrm>
            <a:off x="7223075" y="182234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04" name="TextBox 203">
            <a:extLst>
              <a:ext uri="{FF2B5EF4-FFF2-40B4-BE49-F238E27FC236}">
                <a16:creationId xmlns:a16="http://schemas.microsoft.com/office/drawing/2014/main" id="{002D6B85-4A4A-E342-A134-7EA531ED2723}"/>
              </a:ext>
            </a:extLst>
          </p:cNvPr>
          <p:cNvSpPr txBox="1"/>
          <p:nvPr/>
        </p:nvSpPr>
        <p:spPr>
          <a:xfrm rot="16200000">
            <a:off x="-405510" y="3342881"/>
            <a:ext cx="2075676" cy="400110"/>
          </a:xfrm>
          <a:prstGeom prst="rect">
            <a:avLst/>
          </a:prstGeom>
          <a:noFill/>
        </p:spPr>
        <p:txBody>
          <a:bodyPr wrap="square" rtlCol="0">
            <a:spAutoFit/>
          </a:bodyPr>
          <a:lstStyle/>
          <a:p>
            <a:pPr algn="ctr"/>
            <a:r>
              <a:rPr lang="en-US" sz="2000" dirty="0" err="1"/>
              <a:t>LOD</a:t>
            </a:r>
            <a:endParaRPr lang="en-US" sz="2000" dirty="0"/>
          </a:p>
        </p:txBody>
      </p:sp>
      <p:cxnSp>
        <p:nvCxnSpPr>
          <p:cNvPr id="205" name="Straight Connector 204">
            <a:extLst>
              <a:ext uri="{FF2B5EF4-FFF2-40B4-BE49-F238E27FC236}">
                <a16:creationId xmlns:a16="http://schemas.microsoft.com/office/drawing/2014/main" id="{77F3E04C-6B28-A54A-B14D-D9C2A19DC074}"/>
              </a:ext>
            </a:extLst>
          </p:cNvPr>
          <p:cNvCxnSpPr>
            <a:endCxn id="6" idx="3"/>
          </p:cNvCxnSpPr>
          <p:nvPr/>
        </p:nvCxnSpPr>
        <p:spPr>
          <a:xfrm flipV="1">
            <a:off x="1032907" y="1257300"/>
            <a:ext cx="2272828" cy="56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89DDBB4-ACD3-314D-8E4F-4948EBAA3003}"/>
              </a:ext>
            </a:extLst>
          </p:cNvPr>
          <p:cNvCxnSpPr>
            <a:cxnSpLocks/>
          </p:cNvCxnSpPr>
          <p:nvPr/>
        </p:nvCxnSpPr>
        <p:spPr>
          <a:xfrm flipV="1">
            <a:off x="3764888" y="797295"/>
            <a:ext cx="2300024" cy="805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2C8D3E1-0F97-6F43-B06D-C79C1C8381C9}"/>
              </a:ext>
            </a:extLst>
          </p:cNvPr>
          <p:cNvCxnSpPr>
            <a:cxnSpLocks/>
          </p:cNvCxnSpPr>
          <p:nvPr/>
        </p:nvCxnSpPr>
        <p:spPr>
          <a:xfrm flipH="1">
            <a:off x="6516502" y="275582"/>
            <a:ext cx="2280391" cy="199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Freeform 207">
            <a:extLst>
              <a:ext uri="{FF2B5EF4-FFF2-40B4-BE49-F238E27FC236}">
                <a16:creationId xmlns:a16="http://schemas.microsoft.com/office/drawing/2014/main" id="{93996F5C-CE66-E742-A2AF-D6BC9B1465D8}"/>
              </a:ext>
            </a:extLst>
          </p:cNvPr>
          <p:cNvSpPr/>
          <p:nvPr/>
        </p:nvSpPr>
        <p:spPr>
          <a:xfrm>
            <a:off x="2084651" y="2727745"/>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Freeform 208">
            <a:extLst>
              <a:ext uri="{FF2B5EF4-FFF2-40B4-BE49-F238E27FC236}">
                <a16:creationId xmlns:a16="http://schemas.microsoft.com/office/drawing/2014/main" id="{04BEDB27-49DB-F044-80E5-B86F257C82DA}"/>
              </a:ext>
            </a:extLst>
          </p:cNvPr>
          <p:cNvSpPr/>
          <p:nvPr/>
        </p:nvSpPr>
        <p:spPr>
          <a:xfrm>
            <a:off x="4738729" y="2707219"/>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Freeform 209">
            <a:extLst>
              <a:ext uri="{FF2B5EF4-FFF2-40B4-BE49-F238E27FC236}">
                <a16:creationId xmlns:a16="http://schemas.microsoft.com/office/drawing/2014/main" id="{5BCE71F5-F90E-0E4D-8D21-DF12C04B63FD}"/>
              </a:ext>
            </a:extLst>
          </p:cNvPr>
          <p:cNvSpPr/>
          <p:nvPr/>
        </p:nvSpPr>
        <p:spPr>
          <a:xfrm>
            <a:off x="7638415" y="2754714"/>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Oval 210">
            <a:extLst>
              <a:ext uri="{FF2B5EF4-FFF2-40B4-BE49-F238E27FC236}">
                <a16:creationId xmlns:a16="http://schemas.microsoft.com/office/drawing/2014/main" id="{39C2A474-F27E-5645-B059-DE93069730E1}"/>
              </a:ext>
            </a:extLst>
          </p:cNvPr>
          <p:cNvSpPr/>
          <p:nvPr/>
        </p:nvSpPr>
        <p:spPr>
          <a:xfrm>
            <a:off x="7340912" y="217088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52" name="TextBox 251">
            <a:extLst>
              <a:ext uri="{FF2B5EF4-FFF2-40B4-BE49-F238E27FC236}">
                <a16:creationId xmlns:a16="http://schemas.microsoft.com/office/drawing/2014/main" id="{5C2017B3-BB5F-5B4A-8436-92BF036775C7}"/>
              </a:ext>
            </a:extLst>
          </p:cNvPr>
          <p:cNvSpPr txBox="1"/>
          <p:nvPr/>
        </p:nvSpPr>
        <p:spPr>
          <a:xfrm>
            <a:off x="6930017" y="4720317"/>
            <a:ext cx="1934498" cy="369332"/>
          </a:xfrm>
          <a:prstGeom prst="rect">
            <a:avLst/>
          </a:prstGeom>
          <a:noFill/>
        </p:spPr>
        <p:txBody>
          <a:bodyPr wrap="square" rtlCol="0">
            <a:spAutoFit/>
          </a:bodyPr>
          <a:lstStyle/>
          <a:p>
            <a:r>
              <a:rPr lang="en-US" dirty="0"/>
              <a:t>Credit: Dan </a:t>
            </a:r>
            <a:r>
              <a:rPr lang="en-US" dirty="0" err="1"/>
              <a:t>Gatti</a:t>
            </a:r>
            <a:endParaRPr lang="en-US" dirty="0"/>
          </a:p>
        </p:txBody>
      </p:sp>
      <p:sp>
        <p:nvSpPr>
          <p:cNvPr id="212" name="TextBox 211">
            <a:extLst>
              <a:ext uri="{FF2B5EF4-FFF2-40B4-BE49-F238E27FC236}">
                <a16:creationId xmlns:a16="http://schemas.microsoft.com/office/drawing/2014/main" id="{14E72417-7B2F-B442-A8E3-A2818840AEC5}"/>
              </a:ext>
            </a:extLst>
          </p:cNvPr>
          <p:cNvSpPr txBox="1"/>
          <p:nvPr/>
        </p:nvSpPr>
        <p:spPr>
          <a:xfrm>
            <a:off x="4163542" y="4601775"/>
            <a:ext cx="1498074" cy="369332"/>
          </a:xfrm>
          <a:prstGeom prst="rect">
            <a:avLst/>
          </a:prstGeom>
          <a:noFill/>
        </p:spPr>
        <p:txBody>
          <a:bodyPr wrap="square" rtlCol="0">
            <a:spAutoFit/>
          </a:bodyPr>
          <a:lstStyle/>
          <a:p>
            <a:r>
              <a:rPr lang="en-US" dirty="0" err="1"/>
              <a:t>Chr</a:t>
            </a:r>
            <a:r>
              <a:rPr lang="en-US" dirty="0"/>
              <a:t> Location</a:t>
            </a:r>
          </a:p>
        </p:txBody>
      </p:sp>
    </p:spTree>
    <p:extLst>
      <p:ext uri="{BB962C8B-B14F-4D97-AF65-F5344CB8AC3E}">
        <p14:creationId xmlns:p14="http://schemas.microsoft.com/office/powerpoint/2010/main" val="34388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27"/>
                                        </p:tgtEl>
                                        <p:attrNameLst>
                                          <p:attrName>fillcolor</p:attrName>
                                        </p:attrNameLst>
                                      </p:cBhvr>
                                      <p:to>
                                        <a:srgbClr val="FF0000"/>
                                      </p:to>
                                    </p:animClr>
                                    <p:set>
                                      <p:cBhvr>
                                        <p:cTn id="11" dur="2000" fill="hold"/>
                                        <p:tgtEl>
                                          <p:spTgt spid="27"/>
                                        </p:tgtEl>
                                        <p:attrNameLst>
                                          <p:attrName>fill.type</p:attrName>
                                        </p:attrNameLst>
                                      </p:cBhvr>
                                      <p:to>
                                        <p:strVal val="solid"/>
                                      </p:to>
                                    </p:set>
                                    <p:set>
                                      <p:cBhvr>
                                        <p:cTn id="12" dur="2000" fill="hold"/>
                                        <p:tgtEl>
                                          <p:spTgt spid="2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8"/>
                                        </p:tgtEl>
                                        <p:attrNameLst>
                                          <p:attrName>fillcolor</p:attrName>
                                        </p:attrNameLst>
                                      </p:cBhvr>
                                      <p:to>
                                        <a:srgbClr val="FF0000"/>
                                      </p:to>
                                    </p:animClr>
                                    <p:set>
                                      <p:cBhvr>
                                        <p:cTn id="15" dur="2000" fill="hold"/>
                                        <p:tgtEl>
                                          <p:spTgt spid="68"/>
                                        </p:tgtEl>
                                        <p:attrNameLst>
                                          <p:attrName>fill.type</p:attrName>
                                        </p:attrNameLst>
                                      </p:cBhvr>
                                      <p:to>
                                        <p:strVal val="solid"/>
                                      </p:to>
                                    </p:set>
                                    <p:set>
                                      <p:cBhvr>
                                        <p:cTn id="16" dur="2000" fill="hold"/>
                                        <p:tgtEl>
                                          <p:spTgt spid="6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67"/>
                                        </p:tgtEl>
                                        <p:attrNameLst>
                                          <p:attrName>fillcolor</p:attrName>
                                        </p:attrNameLst>
                                      </p:cBhvr>
                                      <p:to>
                                        <a:srgbClr val="FF0000"/>
                                      </p:to>
                                    </p:animClr>
                                    <p:set>
                                      <p:cBhvr>
                                        <p:cTn id="19" dur="2000" fill="hold"/>
                                        <p:tgtEl>
                                          <p:spTgt spid="67"/>
                                        </p:tgtEl>
                                        <p:attrNameLst>
                                          <p:attrName>fill.type</p:attrName>
                                        </p:attrNameLst>
                                      </p:cBhvr>
                                      <p:to>
                                        <p:strVal val="solid"/>
                                      </p:to>
                                    </p:set>
                                    <p:set>
                                      <p:cBhvr>
                                        <p:cTn id="20" dur="2000" fill="hold"/>
                                        <p:tgtEl>
                                          <p:spTgt spid="67"/>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45"/>
                                        </p:tgtEl>
                                        <p:attrNameLst>
                                          <p:attrName>fillcolor</p:attrName>
                                        </p:attrNameLst>
                                      </p:cBhvr>
                                      <p:to>
                                        <a:srgbClr val="FF0000"/>
                                      </p:to>
                                    </p:animClr>
                                    <p:set>
                                      <p:cBhvr>
                                        <p:cTn id="23" dur="2000" fill="hold"/>
                                        <p:tgtEl>
                                          <p:spTgt spid="45"/>
                                        </p:tgtEl>
                                        <p:attrNameLst>
                                          <p:attrName>fill.type</p:attrName>
                                        </p:attrNameLst>
                                      </p:cBhvr>
                                      <p:to>
                                        <p:strVal val="solid"/>
                                      </p:to>
                                    </p:set>
                                    <p:set>
                                      <p:cBhvr>
                                        <p:cTn id="24" dur="2000" fill="hold"/>
                                        <p:tgtEl>
                                          <p:spTgt spid="4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61"/>
                                        </p:tgtEl>
                                        <p:attrNameLst>
                                          <p:attrName>fillcolor</p:attrName>
                                        </p:attrNameLst>
                                      </p:cBhvr>
                                      <p:to>
                                        <a:srgbClr val="FF0000"/>
                                      </p:to>
                                    </p:animClr>
                                    <p:set>
                                      <p:cBhvr>
                                        <p:cTn id="27" dur="2000" fill="hold"/>
                                        <p:tgtEl>
                                          <p:spTgt spid="61"/>
                                        </p:tgtEl>
                                        <p:attrNameLst>
                                          <p:attrName>fill.type</p:attrName>
                                        </p:attrNameLst>
                                      </p:cBhvr>
                                      <p:to>
                                        <p:strVal val="solid"/>
                                      </p:to>
                                    </p:set>
                                    <p:set>
                                      <p:cBhvr>
                                        <p:cTn id="28" dur="2000" fill="hold"/>
                                        <p:tgtEl>
                                          <p:spTgt spid="6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64"/>
                                        </p:tgtEl>
                                        <p:attrNameLst>
                                          <p:attrName>fillcolor</p:attrName>
                                        </p:attrNameLst>
                                      </p:cBhvr>
                                      <p:to>
                                        <a:srgbClr val="FF0000"/>
                                      </p:to>
                                    </p:animClr>
                                    <p:set>
                                      <p:cBhvr>
                                        <p:cTn id="31" dur="2000" fill="hold"/>
                                        <p:tgtEl>
                                          <p:spTgt spid="64"/>
                                        </p:tgtEl>
                                        <p:attrNameLst>
                                          <p:attrName>fill.type</p:attrName>
                                        </p:attrNameLst>
                                      </p:cBhvr>
                                      <p:to>
                                        <p:strVal val="solid"/>
                                      </p:to>
                                    </p:set>
                                    <p:set>
                                      <p:cBhvr>
                                        <p:cTn id="32" dur="2000" fill="hold"/>
                                        <p:tgtEl>
                                          <p:spTgt spid="6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75"/>
                                        </p:tgtEl>
                                        <p:attrNameLst>
                                          <p:attrName>fillcolor</p:attrName>
                                        </p:attrNameLst>
                                      </p:cBhvr>
                                      <p:to>
                                        <a:srgbClr val="FF0000"/>
                                      </p:to>
                                    </p:animClr>
                                    <p:set>
                                      <p:cBhvr>
                                        <p:cTn id="35" dur="2000" fill="hold"/>
                                        <p:tgtEl>
                                          <p:spTgt spid="75"/>
                                        </p:tgtEl>
                                        <p:attrNameLst>
                                          <p:attrName>fill.type</p:attrName>
                                        </p:attrNameLst>
                                      </p:cBhvr>
                                      <p:to>
                                        <p:strVal val="solid"/>
                                      </p:to>
                                    </p:set>
                                    <p:set>
                                      <p:cBhvr>
                                        <p:cTn id="36" dur="2000" fill="hold"/>
                                        <p:tgtEl>
                                          <p:spTgt spid="7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74"/>
                                        </p:tgtEl>
                                        <p:attrNameLst>
                                          <p:attrName>fillcolor</p:attrName>
                                        </p:attrNameLst>
                                      </p:cBhvr>
                                      <p:to>
                                        <a:srgbClr val="FF0000"/>
                                      </p:to>
                                    </p:animClr>
                                    <p:set>
                                      <p:cBhvr>
                                        <p:cTn id="39" dur="2000" fill="hold"/>
                                        <p:tgtEl>
                                          <p:spTgt spid="74"/>
                                        </p:tgtEl>
                                        <p:attrNameLst>
                                          <p:attrName>fill.type</p:attrName>
                                        </p:attrNameLst>
                                      </p:cBhvr>
                                      <p:to>
                                        <p:strVal val="solid"/>
                                      </p:to>
                                    </p:set>
                                    <p:set>
                                      <p:cBhvr>
                                        <p:cTn id="40" dur="2000" fill="hold"/>
                                        <p:tgtEl>
                                          <p:spTgt spid="74"/>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57"/>
                                        </p:tgtEl>
                                        <p:attrNameLst>
                                          <p:attrName>fillcolor</p:attrName>
                                        </p:attrNameLst>
                                      </p:cBhvr>
                                      <p:to>
                                        <a:srgbClr val="FF0000"/>
                                      </p:to>
                                    </p:animClr>
                                    <p:set>
                                      <p:cBhvr>
                                        <p:cTn id="43" dur="2000" fill="hold"/>
                                        <p:tgtEl>
                                          <p:spTgt spid="57"/>
                                        </p:tgtEl>
                                        <p:attrNameLst>
                                          <p:attrName>fill.type</p:attrName>
                                        </p:attrNameLst>
                                      </p:cBhvr>
                                      <p:to>
                                        <p:strVal val="solid"/>
                                      </p:to>
                                    </p:set>
                                    <p:set>
                                      <p:cBhvr>
                                        <p:cTn id="44" dur="2000" fill="hold"/>
                                        <p:tgtEl>
                                          <p:spTgt spid="57"/>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55"/>
                                        </p:tgtEl>
                                        <p:attrNameLst>
                                          <p:attrName>fillcolor</p:attrName>
                                        </p:attrNameLst>
                                      </p:cBhvr>
                                      <p:to>
                                        <a:srgbClr val="FF0000"/>
                                      </p:to>
                                    </p:animClr>
                                    <p:set>
                                      <p:cBhvr>
                                        <p:cTn id="47" dur="2000" fill="hold"/>
                                        <p:tgtEl>
                                          <p:spTgt spid="55"/>
                                        </p:tgtEl>
                                        <p:attrNameLst>
                                          <p:attrName>fill.type</p:attrName>
                                        </p:attrNameLst>
                                      </p:cBhvr>
                                      <p:to>
                                        <p:strVal val="solid"/>
                                      </p:to>
                                    </p:set>
                                    <p:set>
                                      <p:cBhvr>
                                        <p:cTn id="48" dur="2000" fill="hold"/>
                                        <p:tgtEl>
                                          <p:spTgt spid="55"/>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29"/>
                                        </p:tgtEl>
                                        <p:attrNameLst>
                                          <p:attrName>fillcolor</p:attrName>
                                        </p:attrNameLst>
                                      </p:cBhvr>
                                      <p:to>
                                        <a:srgbClr val="FF0000"/>
                                      </p:to>
                                    </p:animClr>
                                    <p:set>
                                      <p:cBhvr>
                                        <p:cTn id="51" dur="2000" fill="hold"/>
                                        <p:tgtEl>
                                          <p:spTgt spid="29"/>
                                        </p:tgtEl>
                                        <p:attrNameLst>
                                          <p:attrName>fill.type</p:attrName>
                                        </p:attrNameLst>
                                      </p:cBhvr>
                                      <p:to>
                                        <p:strVal val="solid"/>
                                      </p:to>
                                    </p:set>
                                    <p:set>
                                      <p:cBhvr>
                                        <p:cTn id="52" dur="2000" fill="hold"/>
                                        <p:tgtEl>
                                          <p:spTgt spid="2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58"/>
                                        </p:tgtEl>
                                        <p:attrNameLst>
                                          <p:attrName>fillcolor</p:attrName>
                                        </p:attrNameLst>
                                      </p:cBhvr>
                                      <p:to>
                                        <a:srgbClr val="FF0000"/>
                                      </p:to>
                                    </p:animClr>
                                    <p:set>
                                      <p:cBhvr>
                                        <p:cTn id="55" dur="2000" fill="hold"/>
                                        <p:tgtEl>
                                          <p:spTgt spid="58"/>
                                        </p:tgtEl>
                                        <p:attrNameLst>
                                          <p:attrName>fill.type</p:attrName>
                                        </p:attrNameLst>
                                      </p:cBhvr>
                                      <p:to>
                                        <p:strVal val="solid"/>
                                      </p:to>
                                    </p:set>
                                    <p:set>
                                      <p:cBhvr>
                                        <p:cTn id="56" dur="2000" fill="hold"/>
                                        <p:tgtEl>
                                          <p:spTgt spid="58"/>
                                        </p:tgtEl>
                                        <p:attrNameLst>
                                          <p:attrName>fill.on</p:attrName>
                                        </p:attrNameLst>
                                      </p:cBhvr>
                                      <p:to>
                                        <p:strVal val="true"/>
                                      </p:to>
                                    </p:set>
                                  </p:childTnLst>
                                </p:cTn>
                              </p:par>
                              <p:par>
                                <p:cTn id="57" presetID="0" presetClass="path" presetSubtype="0" accel="50000" decel="50000" fill="hold" grpId="0" nodeType="withEffect">
                                  <p:stCondLst>
                                    <p:cond delay="0"/>
                                  </p:stCondLst>
                                  <p:childTnLst>
                                    <p:animMotion origin="layout" path="M 0.00121 -0.00031 L 0.025 -0.00031 " pathEditMode="relative" rAng="0" ptsTypes="AA">
                                      <p:cBhvr>
                                        <p:cTn id="58" dur="2000" fill="hold"/>
                                        <p:tgtEl>
                                          <p:spTgt spid="27"/>
                                        </p:tgtEl>
                                        <p:attrNameLst>
                                          <p:attrName>ppt_x</p:attrName>
                                          <p:attrName>ppt_y</p:attrName>
                                        </p:attrNameLst>
                                      </p:cBhvr>
                                      <p:rCtr x="1181" y="0"/>
                                    </p:animMotion>
                                  </p:childTnLst>
                                </p:cTn>
                              </p:par>
                              <p:par>
                                <p:cTn id="59" presetID="0" presetClass="path" presetSubtype="0" accel="50000" decel="50000" fill="hold" grpId="0" nodeType="withEffect">
                                  <p:stCondLst>
                                    <p:cond delay="0"/>
                                  </p:stCondLst>
                                  <p:childTnLst>
                                    <p:animMotion origin="layout" path="M 0.00034 -4.93827E-7 L -0.08872 -4.93827E-7 " pathEditMode="relative" rAng="0" ptsTypes="AA">
                                      <p:cBhvr>
                                        <p:cTn id="60" dur="2000" fill="hold"/>
                                        <p:tgtEl>
                                          <p:spTgt spid="68"/>
                                        </p:tgtEl>
                                        <p:attrNameLst>
                                          <p:attrName>ppt_x</p:attrName>
                                          <p:attrName>ppt_y</p:attrName>
                                        </p:attrNameLst>
                                      </p:cBhvr>
                                      <p:rCtr x="-4462" y="0"/>
                                    </p:animMotion>
                                  </p:childTnLst>
                                </p:cTn>
                              </p:par>
                              <p:par>
                                <p:cTn id="61" presetID="0" presetClass="path" presetSubtype="0" accel="50000" decel="50000" fill="hold" grpId="0" nodeType="withEffect">
                                  <p:stCondLst>
                                    <p:cond delay="0"/>
                                  </p:stCondLst>
                                  <p:childTnLst>
                                    <p:animMotion origin="layout" path="M -2.77778E-6 0.00031 L -0.07396 0.00031 " pathEditMode="relative" rAng="0" ptsTypes="AA">
                                      <p:cBhvr>
                                        <p:cTn id="62" dur="2000" fill="hold"/>
                                        <p:tgtEl>
                                          <p:spTgt spid="67"/>
                                        </p:tgtEl>
                                        <p:attrNameLst>
                                          <p:attrName>ppt_x</p:attrName>
                                          <p:attrName>ppt_y</p:attrName>
                                        </p:attrNameLst>
                                      </p:cBhvr>
                                      <p:rCtr x="-3698" y="0"/>
                                    </p:animMotion>
                                  </p:childTnLst>
                                </p:cTn>
                              </p:par>
                              <p:par>
                                <p:cTn id="63" presetID="0" presetClass="path" presetSubtype="0" accel="50000" decel="50000" fill="hold" grpId="0" nodeType="withEffect">
                                  <p:stCondLst>
                                    <p:cond delay="0"/>
                                  </p:stCondLst>
                                  <p:childTnLst>
                                    <p:animMotion origin="layout" path="M -1.66667E-6 3.7037E-6 L -0.05017 3.7037E-6 " pathEditMode="relative" rAng="0" ptsTypes="AA">
                                      <p:cBhvr>
                                        <p:cTn id="64" dur="2000" fill="hold"/>
                                        <p:tgtEl>
                                          <p:spTgt spid="45"/>
                                        </p:tgtEl>
                                        <p:attrNameLst>
                                          <p:attrName>ppt_x</p:attrName>
                                          <p:attrName>ppt_y</p:attrName>
                                        </p:attrNameLst>
                                      </p:cBhvr>
                                      <p:rCtr x="-2517" y="0"/>
                                    </p:animMotion>
                                  </p:childTnLst>
                                </p:cTn>
                              </p:par>
                              <p:par>
                                <p:cTn id="65" presetID="0" presetClass="path" presetSubtype="0" accel="50000" decel="50000" fill="hold" grpId="0" nodeType="withEffect">
                                  <p:stCondLst>
                                    <p:cond delay="0"/>
                                  </p:stCondLst>
                                  <p:childTnLst>
                                    <p:animMotion origin="layout" path="M -0.00069 0.00031 L -0.13715 0.00031 " pathEditMode="relative" rAng="0" ptsTypes="AA">
                                      <p:cBhvr>
                                        <p:cTn id="66" dur="2000" fill="hold"/>
                                        <p:tgtEl>
                                          <p:spTgt spid="61"/>
                                        </p:tgtEl>
                                        <p:attrNameLst>
                                          <p:attrName>ppt_x</p:attrName>
                                          <p:attrName>ppt_y</p:attrName>
                                        </p:attrNameLst>
                                      </p:cBhvr>
                                      <p:rCtr x="-6823" y="0"/>
                                    </p:animMotion>
                                  </p:childTnLst>
                                </p:cTn>
                              </p:par>
                              <p:par>
                                <p:cTn id="67" presetID="0" presetClass="path" presetSubtype="0" accel="50000" decel="50000" fill="hold" grpId="0" nodeType="withEffect">
                                  <p:stCondLst>
                                    <p:cond delay="0"/>
                                  </p:stCondLst>
                                  <p:childTnLst>
                                    <p:animMotion origin="layout" path="M 3.33333E-6 2.46914E-6 L -0.13525 2.46914E-6 " pathEditMode="relative" rAng="0" ptsTypes="AA">
                                      <p:cBhvr>
                                        <p:cTn id="68" dur="2000" fill="hold"/>
                                        <p:tgtEl>
                                          <p:spTgt spid="64"/>
                                        </p:tgtEl>
                                        <p:attrNameLst>
                                          <p:attrName>ppt_x</p:attrName>
                                          <p:attrName>ppt_y</p:attrName>
                                        </p:attrNameLst>
                                      </p:cBhvr>
                                      <p:rCtr x="-6771" y="0"/>
                                    </p:animMotion>
                                  </p:childTnLst>
                                </p:cTn>
                              </p:par>
                              <p:par>
                                <p:cTn id="69" presetID="0" presetClass="path" presetSubtype="0" accel="50000" decel="50000" fill="hold" grpId="0" nodeType="withEffect">
                                  <p:stCondLst>
                                    <p:cond delay="0"/>
                                  </p:stCondLst>
                                  <p:childTnLst>
                                    <p:animMotion origin="layout" path="M 3.61111E-6 2.22222E-6 L -0.10591 2.22222E-6 " pathEditMode="relative" rAng="0" ptsTypes="AA">
                                      <p:cBhvr>
                                        <p:cTn id="70" dur="2000" fill="hold"/>
                                        <p:tgtEl>
                                          <p:spTgt spid="75"/>
                                        </p:tgtEl>
                                        <p:attrNameLst>
                                          <p:attrName>ppt_x</p:attrName>
                                          <p:attrName>ppt_y</p:attrName>
                                        </p:attrNameLst>
                                      </p:cBhvr>
                                      <p:rCtr x="-5295" y="0"/>
                                    </p:animMotion>
                                  </p:childTnLst>
                                </p:cTn>
                              </p:par>
                              <p:par>
                                <p:cTn id="71" presetID="0" presetClass="path" presetSubtype="0" accel="50000" decel="50000" fill="hold" grpId="0" nodeType="withEffect">
                                  <p:stCondLst>
                                    <p:cond delay="0"/>
                                  </p:stCondLst>
                                  <p:childTnLst>
                                    <p:animMotion origin="layout" path="M -2.77778E-6 1.48148E-6 L -0.07396 1.48148E-6 " pathEditMode="relative" rAng="0" ptsTypes="AA">
                                      <p:cBhvr>
                                        <p:cTn id="72" dur="2000" fill="hold"/>
                                        <p:tgtEl>
                                          <p:spTgt spid="74"/>
                                        </p:tgtEl>
                                        <p:attrNameLst>
                                          <p:attrName>ppt_x</p:attrName>
                                          <p:attrName>ppt_y</p:attrName>
                                        </p:attrNameLst>
                                      </p:cBhvr>
                                      <p:rCtr x="-3698" y="0"/>
                                    </p:animMotion>
                                  </p:childTnLst>
                                </p:cTn>
                              </p:par>
                              <p:par>
                                <p:cTn id="73" presetID="0" presetClass="path" presetSubtype="0" accel="50000" decel="50000" fill="hold" grpId="0" nodeType="withEffect">
                                  <p:stCondLst>
                                    <p:cond delay="0"/>
                                  </p:stCondLst>
                                  <p:childTnLst>
                                    <p:animMotion origin="layout" path="M 0.00018 -0.00031 L -0.04219 -0.00031 " pathEditMode="relative" rAng="0" ptsTypes="AA">
                                      <p:cBhvr>
                                        <p:cTn id="74" dur="2000" fill="hold"/>
                                        <p:tgtEl>
                                          <p:spTgt spid="57"/>
                                        </p:tgtEl>
                                        <p:attrNameLst>
                                          <p:attrName>ppt_x</p:attrName>
                                          <p:attrName>ppt_y</p:attrName>
                                        </p:attrNameLst>
                                      </p:cBhvr>
                                      <p:rCtr x="-2118" y="0"/>
                                    </p:animMotion>
                                  </p:childTnLst>
                                </p:cTn>
                              </p:par>
                              <p:par>
                                <p:cTn id="75" presetID="0" presetClass="path" presetSubtype="0" accel="50000" decel="50000" fill="hold" grpId="0" nodeType="withEffect">
                                  <p:stCondLst>
                                    <p:cond delay="0"/>
                                  </p:stCondLst>
                                  <p:childTnLst>
                                    <p:animMotion origin="layout" path="M 1.11111E-6 4.93827E-6 L -0.00695 4.93827E-6 " pathEditMode="relative" rAng="0" ptsTypes="AA">
                                      <p:cBhvr>
                                        <p:cTn id="76" dur="2000" fill="hold"/>
                                        <p:tgtEl>
                                          <p:spTgt spid="55"/>
                                        </p:tgtEl>
                                        <p:attrNameLst>
                                          <p:attrName>ppt_x</p:attrName>
                                          <p:attrName>ppt_y</p:attrName>
                                        </p:attrNameLst>
                                      </p:cBhvr>
                                      <p:rCtr x="-347" y="0"/>
                                    </p:animMotion>
                                  </p:childTnLst>
                                </p:cTn>
                              </p:par>
                              <p:par>
                                <p:cTn id="77" presetID="0" presetClass="path" presetSubtype="0" accel="50000" decel="50000" fill="hold" grpId="0" nodeType="withEffect">
                                  <p:stCondLst>
                                    <p:cond delay="0"/>
                                  </p:stCondLst>
                                  <p:childTnLst>
                                    <p:animMotion origin="layout" path="M 4.72222E-6 -4.5679E-6 L 0.02517 -4.5679E-6 " pathEditMode="relative" rAng="0" ptsTypes="AA">
                                      <p:cBhvr>
                                        <p:cTn id="78" dur="2000" fill="hold"/>
                                        <p:tgtEl>
                                          <p:spTgt spid="29"/>
                                        </p:tgtEl>
                                        <p:attrNameLst>
                                          <p:attrName>ppt_x</p:attrName>
                                          <p:attrName>ppt_y</p:attrName>
                                        </p:attrNameLst>
                                      </p:cBhvr>
                                      <p:rCtr x="1250" y="0"/>
                                    </p:animMotion>
                                  </p:childTnLst>
                                </p:cTn>
                              </p:par>
                              <p:par>
                                <p:cTn id="79" presetID="0" presetClass="path" presetSubtype="0" accel="50000" decel="50000" fill="hold" grpId="0" nodeType="withEffect">
                                  <p:stCondLst>
                                    <p:cond delay="0"/>
                                  </p:stCondLst>
                                  <p:childTnLst>
                                    <p:animMotion origin="layout" path="M 4.44444E-6 7.40741E-7 L -0.04289 7.40741E-7 " pathEditMode="relative" rAng="0" ptsTypes="AA">
                                      <p:cBhvr>
                                        <p:cTn id="80" dur="2000" fill="hold"/>
                                        <p:tgtEl>
                                          <p:spTgt spid="58"/>
                                        </p:tgtEl>
                                        <p:attrNameLst>
                                          <p:attrName>ppt_x</p:attrName>
                                          <p:attrName>ppt_y</p:attrName>
                                        </p:attrNameLst>
                                      </p:cBhvr>
                                      <p:rCtr x="-2153" y="0"/>
                                    </p:animMotion>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2000" fill="hold"/>
                                        <p:tgtEl>
                                          <p:spTgt spid="77"/>
                                        </p:tgtEl>
                                        <p:attrNameLst>
                                          <p:attrName>fillcolor</p:attrName>
                                        </p:attrNameLst>
                                      </p:cBhvr>
                                      <p:to>
                                        <a:srgbClr val="808080"/>
                                      </p:to>
                                    </p:animClr>
                                    <p:set>
                                      <p:cBhvr>
                                        <p:cTn id="85" dur="2000" fill="hold"/>
                                        <p:tgtEl>
                                          <p:spTgt spid="77"/>
                                        </p:tgtEl>
                                        <p:attrNameLst>
                                          <p:attrName>fill.type</p:attrName>
                                        </p:attrNameLst>
                                      </p:cBhvr>
                                      <p:to>
                                        <p:strVal val="solid"/>
                                      </p:to>
                                    </p:set>
                                    <p:set>
                                      <p:cBhvr>
                                        <p:cTn id="86" dur="2000" fill="hold"/>
                                        <p:tgtEl>
                                          <p:spTgt spid="77"/>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30"/>
                                        </p:tgtEl>
                                        <p:attrNameLst>
                                          <p:attrName>fillcolor</p:attrName>
                                        </p:attrNameLst>
                                      </p:cBhvr>
                                      <p:to>
                                        <a:srgbClr val="808080"/>
                                      </p:to>
                                    </p:animClr>
                                    <p:set>
                                      <p:cBhvr>
                                        <p:cTn id="89" dur="2000" fill="hold"/>
                                        <p:tgtEl>
                                          <p:spTgt spid="30"/>
                                        </p:tgtEl>
                                        <p:attrNameLst>
                                          <p:attrName>fill.type</p:attrName>
                                        </p:attrNameLst>
                                      </p:cBhvr>
                                      <p:to>
                                        <p:strVal val="solid"/>
                                      </p:to>
                                    </p:set>
                                    <p:set>
                                      <p:cBhvr>
                                        <p:cTn id="90" dur="2000" fill="hold"/>
                                        <p:tgtEl>
                                          <p:spTgt spid="30"/>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41"/>
                                        </p:tgtEl>
                                        <p:attrNameLst>
                                          <p:attrName>fillcolor</p:attrName>
                                        </p:attrNameLst>
                                      </p:cBhvr>
                                      <p:to>
                                        <a:srgbClr val="808080"/>
                                      </p:to>
                                    </p:animClr>
                                    <p:set>
                                      <p:cBhvr>
                                        <p:cTn id="93" dur="2000" fill="hold"/>
                                        <p:tgtEl>
                                          <p:spTgt spid="41"/>
                                        </p:tgtEl>
                                        <p:attrNameLst>
                                          <p:attrName>fill.type</p:attrName>
                                        </p:attrNameLst>
                                      </p:cBhvr>
                                      <p:to>
                                        <p:strVal val="solid"/>
                                      </p:to>
                                    </p:set>
                                    <p:set>
                                      <p:cBhvr>
                                        <p:cTn id="94" dur="2000" fill="hold"/>
                                        <p:tgtEl>
                                          <p:spTgt spid="41"/>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42"/>
                                        </p:tgtEl>
                                        <p:attrNameLst>
                                          <p:attrName>fillcolor</p:attrName>
                                        </p:attrNameLst>
                                      </p:cBhvr>
                                      <p:to>
                                        <a:srgbClr val="808080"/>
                                      </p:to>
                                    </p:animClr>
                                    <p:set>
                                      <p:cBhvr>
                                        <p:cTn id="97" dur="2000" fill="hold"/>
                                        <p:tgtEl>
                                          <p:spTgt spid="42"/>
                                        </p:tgtEl>
                                        <p:attrNameLst>
                                          <p:attrName>fill.type</p:attrName>
                                        </p:attrNameLst>
                                      </p:cBhvr>
                                      <p:to>
                                        <p:strVal val="solid"/>
                                      </p:to>
                                    </p:set>
                                    <p:set>
                                      <p:cBhvr>
                                        <p:cTn id="98" dur="2000" fill="hold"/>
                                        <p:tgtEl>
                                          <p:spTgt spid="42"/>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48"/>
                                        </p:tgtEl>
                                        <p:attrNameLst>
                                          <p:attrName>fillcolor</p:attrName>
                                        </p:attrNameLst>
                                      </p:cBhvr>
                                      <p:to>
                                        <a:srgbClr val="808080"/>
                                      </p:to>
                                    </p:animClr>
                                    <p:set>
                                      <p:cBhvr>
                                        <p:cTn id="101" dur="2000" fill="hold"/>
                                        <p:tgtEl>
                                          <p:spTgt spid="48"/>
                                        </p:tgtEl>
                                        <p:attrNameLst>
                                          <p:attrName>fill.type</p:attrName>
                                        </p:attrNameLst>
                                      </p:cBhvr>
                                      <p:to>
                                        <p:strVal val="solid"/>
                                      </p:to>
                                    </p:set>
                                    <p:set>
                                      <p:cBhvr>
                                        <p:cTn id="102" dur="2000" fill="hold"/>
                                        <p:tgtEl>
                                          <p:spTgt spid="48"/>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2000" fill="hold"/>
                                        <p:tgtEl>
                                          <p:spTgt spid="70"/>
                                        </p:tgtEl>
                                        <p:attrNameLst>
                                          <p:attrName>fillcolor</p:attrName>
                                        </p:attrNameLst>
                                      </p:cBhvr>
                                      <p:to>
                                        <a:srgbClr val="808080"/>
                                      </p:to>
                                    </p:animClr>
                                    <p:set>
                                      <p:cBhvr>
                                        <p:cTn id="105" dur="2000" fill="hold"/>
                                        <p:tgtEl>
                                          <p:spTgt spid="70"/>
                                        </p:tgtEl>
                                        <p:attrNameLst>
                                          <p:attrName>fill.type</p:attrName>
                                        </p:attrNameLst>
                                      </p:cBhvr>
                                      <p:to>
                                        <p:strVal val="solid"/>
                                      </p:to>
                                    </p:set>
                                    <p:set>
                                      <p:cBhvr>
                                        <p:cTn id="106" dur="2000" fill="hold"/>
                                        <p:tgtEl>
                                          <p:spTgt spid="7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2000" fill="hold"/>
                                        <p:tgtEl>
                                          <p:spTgt spid="53"/>
                                        </p:tgtEl>
                                        <p:attrNameLst>
                                          <p:attrName>fillcolor</p:attrName>
                                        </p:attrNameLst>
                                      </p:cBhvr>
                                      <p:to>
                                        <a:srgbClr val="808080"/>
                                      </p:to>
                                    </p:animClr>
                                    <p:set>
                                      <p:cBhvr>
                                        <p:cTn id="109" dur="2000" fill="hold"/>
                                        <p:tgtEl>
                                          <p:spTgt spid="53"/>
                                        </p:tgtEl>
                                        <p:attrNameLst>
                                          <p:attrName>fill.type</p:attrName>
                                        </p:attrNameLst>
                                      </p:cBhvr>
                                      <p:to>
                                        <p:strVal val="solid"/>
                                      </p:to>
                                    </p:set>
                                    <p:set>
                                      <p:cBhvr>
                                        <p:cTn id="110" dur="2000" fill="hold"/>
                                        <p:tgtEl>
                                          <p:spTgt spid="53"/>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2000" fill="hold"/>
                                        <p:tgtEl>
                                          <p:spTgt spid="82"/>
                                        </p:tgtEl>
                                        <p:attrNameLst>
                                          <p:attrName>fillcolor</p:attrName>
                                        </p:attrNameLst>
                                      </p:cBhvr>
                                      <p:to>
                                        <a:srgbClr val="808080"/>
                                      </p:to>
                                    </p:animClr>
                                    <p:set>
                                      <p:cBhvr>
                                        <p:cTn id="113" dur="2000" fill="hold"/>
                                        <p:tgtEl>
                                          <p:spTgt spid="82"/>
                                        </p:tgtEl>
                                        <p:attrNameLst>
                                          <p:attrName>fill.type</p:attrName>
                                        </p:attrNameLst>
                                      </p:cBhvr>
                                      <p:to>
                                        <p:strVal val="solid"/>
                                      </p:to>
                                    </p:set>
                                    <p:set>
                                      <p:cBhvr>
                                        <p:cTn id="114" dur="2000" fill="hold"/>
                                        <p:tgtEl>
                                          <p:spTgt spid="82"/>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2000" fill="hold"/>
                                        <p:tgtEl>
                                          <p:spTgt spid="37"/>
                                        </p:tgtEl>
                                        <p:attrNameLst>
                                          <p:attrName>fillcolor</p:attrName>
                                        </p:attrNameLst>
                                      </p:cBhvr>
                                      <p:to>
                                        <a:srgbClr val="808080"/>
                                      </p:to>
                                    </p:animClr>
                                    <p:set>
                                      <p:cBhvr>
                                        <p:cTn id="117" dur="2000" fill="hold"/>
                                        <p:tgtEl>
                                          <p:spTgt spid="37"/>
                                        </p:tgtEl>
                                        <p:attrNameLst>
                                          <p:attrName>fill.type</p:attrName>
                                        </p:attrNameLst>
                                      </p:cBhvr>
                                      <p:to>
                                        <p:strVal val="solid"/>
                                      </p:to>
                                    </p:set>
                                    <p:set>
                                      <p:cBhvr>
                                        <p:cTn id="118" dur="2000" fill="hold"/>
                                        <p:tgtEl>
                                          <p:spTgt spid="37"/>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54"/>
                                        </p:tgtEl>
                                        <p:attrNameLst>
                                          <p:attrName>fillcolor</p:attrName>
                                        </p:attrNameLst>
                                      </p:cBhvr>
                                      <p:to>
                                        <a:srgbClr val="808080"/>
                                      </p:to>
                                    </p:animClr>
                                    <p:set>
                                      <p:cBhvr>
                                        <p:cTn id="121" dur="2000" fill="hold"/>
                                        <p:tgtEl>
                                          <p:spTgt spid="54"/>
                                        </p:tgtEl>
                                        <p:attrNameLst>
                                          <p:attrName>fill.type</p:attrName>
                                        </p:attrNameLst>
                                      </p:cBhvr>
                                      <p:to>
                                        <p:strVal val="solid"/>
                                      </p:to>
                                    </p:set>
                                    <p:set>
                                      <p:cBhvr>
                                        <p:cTn id="122" dur="2000" fill="hold"/>
                                        <p:tgtEl>
                                          <p:spTgt spid="54"/>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52"/>
                                        </p:tgtEl>
                                        <p:attrNameLst>
                                          <p:attrName>fillcolor</p:attrName>
                                        </p:attrNameLst>
                                      </p:cBhvr>
                                      <p:to>
                                        <a:srgbClr val="808080"/>
                                      </p:to>
                                    </p:animClr>
                                    <p:set>
                                      <p:cBhvr>
                                        <p:cTn id="125" dur="2000" fill="hold"/>
                                        <p:tgtEl>
                                          <p:spTgt spid="52"/>
                                        </p:tgtEl>
                                        <p:attrNameLst>
                                          <p:attrName>fill.type</p:attrName>
                                        </p:attrNameLst>
                                      </p:cBhvr>
                                      <p:to>
                                        <p:strVal val="solid"/>
                                      </p:to>
                                    </p:set>
                                    <p:set>
                                      <p:cBhvr>
                                        <p:cTn id="126" dur="2000" fill="hold"/>
                                        <p:tgtEl>
                                          <p:spTgt spid="52"/>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2000" fill="hold"/>
                                        <p:tgtEl>
                                          <p:spTgt spid="49"/>
                                        </p:tgtEl>
                                        <p:attrNameLst>
                                          <p:attrName>fillcolor</p:attrName>
                                        </p:attrNameLst>
                                      </p:cBhvr>
                                      <p:to>
                                        <a:srgbClr val="808080"/>
                                      </p:to>
                                    </p:animClr>
                                    <p:set>
                                      <p:cBhvr>
                                        <p:cTn id="129" dur="2000" fill="hold"/>
                                        <p:tgtEl>
                                          <p:spTgt spid="49"/>
                                        </p:tgtEl>
                                        <p:attrNameLst>
                                          <p:attrName>fill.type</p:attrName>
                                        </p:attrNameLst>
                                      </p:cBhvr>
                                      <p:to>
                                        <p:strVal val="solid"/>
                                      </p:to>
                                    </p:set>
                                    <p:set>
                                      <p:cBhvr>
                                        <p:cTn id="130" dur="2000" fill="hold"/>
                                        <p:tgtEl>
                                          <p:spTgt spid="49"/>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2000" fill="hold"/>
                                        <p:tgtEl>
                                          <p:spTgt spid="47"/>
                                        </p:tgtEl>
                                        <p:attrNameLst>
                                          <p:attrName>fillcolor</p:attrName>
                                        </p:attrNameLst>
                                      </p:cBhvr>
                                      <p:to>
                                        <a:srgbClr val="808080"/>
                                      </p:to>
                                    </p:animClr>
                                    <p:set>
                                      <p:cBhvr>
                                        <p:cTn id="133" dur="2000" fill="hold"/>
                                        <p:tgtEl>
                                          <p:spTgt spid="47"/>
                                        </p:tgtEl>
                                        <p:attrNameLst>
                                          <p:attrName>fill.type</p:attrName>
                                        </p:attrNameLst>
                                      </p:cBhvr>
                                      <p:to>
                                        <p:strVal val="solid"/>
                                      </p:to>
                                    </p:set>
                                    <p:set>
                                      <p:cBhvr>
                                        <p:cTn id="134" dur="2000" fill="hold"/>
                                        <p:tgtEl>
                                          <p:spTgt spid="47"/>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76"/>
                                        </p:tgtEl>
                                        <p:attrNameLst>
                                          <p:attrName>fillcolor</p:attrName>
                                        </p:attrNameLst>
                                      </p:cBhvr>
                                      <p:to>
                                        <a:srgbClr val="808080"/>
                                      </p:to>
                                    </p:animClr>
                                    <p:set>
                                      <p:cBhvr>
                                        <p:cTn id="137" dur="2000" fill="hold"/>
                                        <p:tgtEl>
                                          <p:spTgt spid="76"/>
                                        </p:tgtEl>
                                        <p:attrNameLst>
                                          <p:attrName>fill.type</p:attrName>
                                        </p:attrNameLst>
                                      </p:cBhvr>
                                      <p:to>
                                        <p:strVal val="solid"/>
                                      </p:to>
                                    </p:set>
                                    <p:set>
                                      <p:cBhvr>
                                        <p:cTn id="138" dur="2000" fill="hold"/>
                                        <p:tgtEl>
                                          <p:spTgt spid="76"/>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2000" fill="hold"/>
                                        <p:tgtEl>
                                          <p:spTgt spid="59"/>
                                        </p:tgtEl>
                                        <p:attrNameLst>
                                          <p:attrName>fillcolor</p:attrName>
                                        </p:attrNameLst>
                                      </p:cBhvr>
                                      <p:to>
                                        <a:srgbClr val="808080"/>
                                      </p:to>
                                    </p:animClr>
                                    <p:set>
                                      <p:cBhvr>
                                        <p:cTn id="141" dur="2000" fill="hold"/>
                                        <p:tgtEl>
                                          <p:spTgt spid="59"/>
                                        </p:tgtEl>
                                        <p:attrNameLst>
                                          <p:attrName>fill.type</p:attrName>
                                        </p:attrNameLst>
                                      </p:cBhvr>
                                      <p:to>
                                        <p:strVal val="solid"/>
                                      </p:to>
                                    </p:set>
                                    <p:set>
                                      <p:cBhvr>
                                        <p:cTn id="142" dur="2000" fill="hold"/>
                                        <p:tgtEl>
                                          <p:spTgt spid="59"/>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2000" fill="hold"/>
                                        <p:tgtEl>
                                          <p:spTgt spid="50"/>
                                        </p:tgtEl>
                                        <p:attrNameLst>
                                          <p:attrName>fillcolor</p:attrName>
                                        </p:attrNameLst>
                                      </p:cBhvr>
                                      <p:to>
                                        <a:srgbClr val="808080"/>
                                      </p:to>
                                    </p:animClr>
                                    <p:set>
                                      <p:cBhvr>
                                        <p:cTn id="145" dur="2000" fill="hold"/>
                                        <p:tgtEl>
                                          <p:spTgt spid="50"/>
                                        </p:tgtEl>
                                        <p:attrNameLst>
                                          <p:attrName>fill.type</p:attrName>
                                        </p:attrNameLst>
                                      </p:cBhvr>
                                      <p:to>
                                        <p:strVal val="solid"/>
                                      </p:to>
                                    </p:set>
                                    <p:set>
                                      <p:cBhvr>
                                        <p:cTn id="146" dur="2000" fill="hold"/>
                                        <p:tgtEl>
                                          <p:spTgt spid="50"/>
                                        </p:tgtEl>
                                        <p:attrNameLst>
                                          <p:attrName>fill.on</p:attrName>
                                        </p:attrNameLst>
                                      </p:cBhvr>
                                      <p:to>
                                        <p:strVal val="true"/>
                                      </p:to>
                                    </p:set>
                                  </p:childTnLst>
                                </p:cTn>
                              </p:par>
                              <p:par>
                                <p:cTn id="147" presetID="1" presetClass="emph" presetSubtype="2" fill="hold" nodeType="withEffect">
                                  <p:stCondLst>
                                    <p:cond delay="0"/>
                                  </p:stCondLst>
                                  <p:childTnLst>
                                    <p:animClr clrSpc="rgb" dir="cw">
                                      <p:cBhvr>
                                        <p:cTn id="148" dur="2000" fill="hold"/>
                                        <p:tgtEl>
                                          <p:spTgt spid="36"/>
                                        </p:tgtEl>
                                        <p:attrNameLst>
                                          <p:attrName>fillcolor</p:attrName>
                                        </p:attrNameLst>
                                      </p:cBhvr>
                                      <p:to>
                                        <a:srgbClr val="808080"/>
                                      </p:to>
                                    </p:animClr>
                                    <p:set>
                                      <p:cBhvr>
                                        <p:cTn id="149" dur="2000" fill="hold"/>
                                        <p:tgtEl>
                                          <p:spTgt spid="36"/>
                                        </p:tgtEl>
                                        <p:attrNameLst>
                                          <p:attrName>fill.type</p:attrName>
                                        </p:attrNameLst>
                                      </p:cBhvr>
                                      <p:to>
                                        <p:strVal val="solid"/>
                                      </p:to>
                                    </p:set>
                                    <p:set>
                                      <p:cBhvr>
                                        <p:cTn id="150" dur="2000" fill="hold"/>
                                        <p:tgtEl>
                                          <p:spTgt spid="36"/>
                                        </p:tgtEl>
                                        <p:attrNameLst>
                                          <p:attrName>fill.on</p:attrName>
                                        </p:attrNameLst>
                                      </p:cBhvr>
                                      <p:to>
                                        <p:strVal val="true"/>
                                      </p:to>
                                    </p:set>
                                  </p:childTnLst>
                                </p:cTn>
                              </p:par>
                              <p:par>
                                <p:cTn id="151" presetID="1" presetClass="emph" presetSubtype="2" fill="hold" nodeType="withEffect">
                                  <p:stCondLst>
                                    <p:cond delay="0"/>
                                  </p:stCondLst>
                                  <p:childTnLst>
                                    <p:animClr clrSpc="rgb" dir="cw">
                                      <p:cBhvr>
                                        <p:cTn id="152" dur="2000" fill="hold"/>
                                        <p:tgtEl>
                                          <p:spTgt spid="62"/>
                                        </p:tgtEl>
                                        <p:attrNameLst>
                                          <p:attrName>fillcolor</p:attrName>
                                        </p:attrNameLst>
                                      </p:cBhvr>
                                      <p:to>
                                        <a:srgbClr val="808080"/>
                                      </p:to>
                                    </p:animClr>
                                    <p:set>
                                      <p:cBhvr>
                                        <p:cTn id="153" dur="2000" fill="hold"/>
                                        <p:tgtEl>
                                          <p:spTgt spid="62"/>
                                        </p:tgtEl>
                                        <p:attrNameLst>
                                          <p:attrName>fill.type</p:attrName>
                                        </p:attrNameLst>
                                      </p:cBhvr>
                                      <p:to>
                                        <p:strVal val="solid"/>
                                      </p:to>
                                    </p:set>
                                    <p:set>
                                      <p:cBhvr>
                                        <p:cTn id="154" dur="2000" fill="hold"/>
                                        <p:tgtEl>
                                          <p:spTgt spid="62"/>
                                        </p:tgtEl>
                                        <p:attrNameLst>
                                          <p:attrName>fill.on</p:attrName>
                                        </p:attrNameLst>
                                      </p:cBhvr>
                                      <p:to>
                                        <p:strVal val="true"/>
                                      </p:to>
                                    </p:set>
                                  </p:childTnLst>
                                </p:cTn>
                              </p:par>
                              <p:par>
                                <p:cTn id="155" presetID="1" presetClass="emph" presetSubtype="2" fill="hold" nodeType="withEffect">
                                  <p:stCondLst>
                                    <p:cond delay="0"/>
                                  </p:stCondLst>
                                  <p:childTnLst>
                                    <p:animClr clrSpc="rgb" dir="cw">
                                      <p:cBhvr>
                                        <p:cTn id="156" dur="2000" fill="hold"/>
                                        <p:tgtEl>
                                          <p:spTgt spid="60"/>
                                        </p:tgtEl>
                                        <p:attrNameLst>
                                          <p:attrName>fillcolor</p:attrName>
                                        </p:attrNameLst>
                                      </p:cBhvr>
                                      <p:to>
                                        <a:srgbClr val="808080"/>
                                      </p:to>
                                    </p:animClr>
                                    <p:set>
                                      <p:cBhvr>
                                        <p:cTn id="157" dur="2000" fill="hold"/>
                                        <p:tgtEl>
                                          <p:spTgt spid="60"/>
                                        </p:tgtEl>
                                        <p:attrNameLst>
                                          <p:attrName>fill.type</p:attrName>
                                        </p:attrNameLst>
                                      </p:cBhvr>
                                      <p:to>
                                        <p:strVal val="solid"/>
                                      </p:to>
                                    </p:set>
                                    <p:set>
                                      <p:cBhvr>
                                        <p:cTn id="158" dur="2000" fill="hold"/>
                                        <p:tgtEl>
                                          <p:spTgt spid="60"/>
                                        </p:tgtEl>
                                        <p:attrNameLst>
                                          <p:attrName>fill.on</p:attrName>
                                        </p:attrNameLst>
                                      </p:cBhvr>
                                      <p:to>
                                        <p:strVal val="true"/>
                                      </p:to>
                                    </p:set>
                                  </p:childTnLst>
                                </p:cTn>
                              </p:par>
                              <p:par>
                                <p:cTn id="159" presetID="1" presetClass="emph" presetSubtype="2" fill="hold" nodeType="withEffect">
                                  <p:stCondLst>
                                    <p:cond delay="0"/>
                                  </p:stCondLst>
                                  <p:childTnLst>
                                    <p:animClr clrSpc="rgb" dir="cw">
                                      <p:cBhvr>
                                        <p:cTn id="160" dur="2000" fill="hold"/>
                                        <p:tgtEl>
                                          <p:spTgt spid="66"/>
                                        </p:tgtEl>
                                        <p:attrNameLst>
                                          <p:attrName>fillcolor</p:attrName>
                                        </p:attrNameLst>
                                      </p:cBhvr>
                                      <p:to>
                                        <a:srgbClr val="808080"/>
                                      </p:to>
                                    </p:animClr>
                                    <p:set>
                                      <p:cBhvr>
                                        <p:cTn id="161" dur="2000" fill="hold"/>
                                        <p:tgtEl>
                                          <p:spTgt spid="66"/>
                                        </p:tgtEl>
                                        <p:attrNameLst>
                                          <p:attrName>fill.type</p:attrName>
                                        </p:attrNameLst>
                                      </p:cBhvr>
                                      <p:to>
                                        <p:strVal val="solid"/>
                                      </p:to>
                                    </p:set>
                                    <p:set>
                                      <p:cBhvr>
                                        <p:cTn id="162" dur="2000" fill="hold"/>
                                        <p:tgtEl>
                                          <p:spTgt spid="66"/>
                                        </p:tgtEl>
                                        <p:attrNameLst>
                                          <p:attrName>fill.on</p:attrName>
                                        </p:attrNameLst>
                                      </p:cBhvr>
                                      <p:to>
                                        <p:strVal val="true"/>
                                      </p:to>
                                    </p:set>
                                  </p:childTnLst>
                                </p:cTn>
                              </p:par>
                              <p:par>
                                <p:cTn id="163" presetID="1" presetClass="emph" presetSubtype="2" fill="hold" nodeType="withEffect">
                                  <p:stCondLst>
                                    <p:cond delay="0"/>
                                  </p:stCondLst>
                                  <p:childTnLst>
                                    <p:animClr clrSpc="rgb" dir="cw">
                                      <p:cBhvr>
                                        <p:cTn id="164" dur="2000" fill="hold"/>
                                        <p:tgtEl>
                                          <p:spTgt spid="44"/>
                                        </p:tgtEl>
                                        <p:attrNameLst>
                                          <p:attrName>fillcolor</p:attrName>
                                        </p:attrNameLst>
                                      </p:cBhvr>
                                      <p:to>
                                        <a:srgbClr val="808080"/>
                                      </p:to>
                                    </p:animClr>
                                    <p:set>
                                      <p:cBhvr>
                                        <p:cTn id="165" dur="2000" fill="hold"/>
                                        <p:tgtEl>
                                          <p:spTgt spid="44"/>
                                        </p:tgtEl>
                                        <p:attrNameLst>
                                          <p:attrName>fill.type</p:attrName>
                                        </p:attrNameLst>
                                      </p:cBhvr>
                                      <p:to>
                                        <p:strVal val="solid"/>
                                      </p:to>
                                    </p:set>
                                    <p:set>
                                      <p:cBhvr>
                                        <p:cTn id="166" dur="2000" fill="hold"/>
                                        <p:tgtEl>
                                          <p:spTgt spid="44"/>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2000" fill="hold"/>
                                        <p:tgtEl>
                                          <p:spTgt spid="72"/>
                                        </p:tgtEl>
                                        <p:attrNameLst>
                                          <p:attrName>fillcolor</p:attrName>
                                        </p:attrNameLst>
                                      </p:cBhvr>
                                      <p:to>
                                        <a:srgbClr val="808080"/>
                                      </p:to>
                                    </p:animClr>
                                    <p:set>
                                      <p:cBhvr>
                                        <p:cTn id="169" dur="2000" fill="hold"/>
                                        <p:tgtEl>
                                          <p:spTgt spid="72"/>
                                        </p:tgtEl>
                                        <p:attrNameLst>
                                          <p:attrName>fill.type</p:attrName>
                                        </p:attrNameLst>
                                      </p:cBhvr>
                                      <p:to>
                                        <p:strVal val="solid"/>
                                      </p:to>
                                    </p:set>
                                    <p:set>
                                      <p:cBhvr>
                                        <p:cTn id="170" dur="2000" fill="hold"/>
                                        <p:tgtEl>
                                          <p:spTgt spid="72"/>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2000" fill="hold"/>
                                        <p:tgtEl>
                                          <p:spTgt spid="28"/>
                                        </p:tgtEl>
                                        <p:attrNameLst>
                                          <p:attrName>fillcolor</p:attrName>
                                        </p:attrNameLst>
                                      </p:cBhvr>
                                      <p:to>
                                        <a:srgbClr val="808080"/>
                                      </p:to>
                                    </p:animClr>
                                    <p:set>
                                      <p:cBhvr>
                                        <p:cTn id="173" dur="2000" fill="hold"/>
                                        <p:tgtEl>
                                          <p:spTgt spid="28"/>
                                        </p:tgtEl>
                                        <p:attrNameLst>
                                          <p:attrName>fill.type</p:attrName>
                                        </p:attrNameLst>
                                      </p:cBhvr>
                                      <p:to>
                                        <p:strVal val="solid"/>
                                      </p:to>
                                    </p:set>
                                    <p:set>
                                      <p:cBhvr>
                                        <p:cTn id="174" dur="2000" fill="hold"/>
                                        <p:tgtEl>
                                          <p:spTgt spid="28"/>
                                        </p:tgtEl>
                                        <p:attrNameLst>
                                          <p:attrName>fill.on</p:attrName>
                                        </p:attrNameLst>
                                      </p:cBhvr>
                                      <p:to>
                                        <p:strVal val="true"/>
                                      </p:to>
                                    </p:set>
                                  </p:childTnLst>
                                </p:cTn>
                              </p:par>
                              <p:par>
                                <p:cTn id="175" presetID="1" presetClass="emph" presetSubtype="2" fill="hold" nodeType="withEffect">
                                  <p:stCondLst>
                                    <p:cond delay="0"/>
                                  </p:stCondLst>
                                  <p:childTnLst>
                                    <p:animClr clrSpc="rgb" dir="cw">
                                      <p:cBhvr>
                                        <p:cTn id="176" dur="2000" fill="hold"/>
                                        <p:tgtEl>
                                          <p:spTgt spid="73"/>
                                        </p:tgtEl>
                                        <p:attrNameLst>
                                          <p:attrName>fillcolor</p:attrName>
                                        </p:attrNameLst>
                                      </p:cBhvr>
                                      <p:to>
                                        <a:srgbClr val="808080"/>
                                      </p:to>
                                    </p:animClr>
                                    <p:set>
                                      <p:cBhvr>
                                        <p:cTn id="177" dur="2000" fill="hold"/>
                                        <p:tgtEl>
                                          <p:spTgt spid="73"/>
                                        </p:tgtEl>
                                        <p:attrNameLst>
                                          <p:attrName>fill.type</p:attrName>
                                        </p:attrNameLst>
                                      </p:cBhvr>
                                      <p:to>
                                        <p:strVal val="solid"/>
                                      </p:to>
                                    </p:set>
                                    <p:set>
                                      <p:cBhvr>
                                        <p:cTn id="178" dur="2000" fill="hold"/>
                                        <p:tgtEl>
                                          <p:spTgt spid="73"/>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2000" fill="hold"/>
                                        <p:tgtEl>
                                          <p:spTgt spid="65"/>
                                        </p:tgtEl>
                                        <p:attrNameLst>
                                          <p:attrName>fillcolor</p:attrName>
                                        </p:attrNameLst>
                                      </p:cBhvr>
                                      <p:to>
                                        <a:srgbClr val="808080"/>
                                      </p:to>
                                    </p:animClr>
                                    <p:set>
                                      <p:cBhvr>
                                        <p:cTn id="181" dur="2000" fill="hold"/>
                                        <p:tgtEl>
                                          <p:spTgt spid="65"/>
                                        </p:tgtEl>
                                        <p:attrNameLst>
                                          <p:attrName>fill.type</p:attrName>
                                        </p:attrNameLst>
                                      </p:cBhvr>
                                      <p:to>
                                        <p:strVal val="solid"/>
                                      </p:to>
                                    </p:set>
                                    <p:set>
                                      <p:cBhvr>
                                        <p:cTn id="182" dur="2000" fill="hold"/>
                                        <p:tgtEl>
                                          <p:spTgt spid="65"/>
                                        </p:tgtEl>
                                        <p:attrNameLst>
                                          <p:attrName>fill.on</p:attrName>
                                        </p:attrNameLst>
                                      </p:cBhvr>
                                      <p:to>
                                        <p:strVal val="true"/>
                                      </p:to>
                                    </p:set>
                                  </p:childTnLst>
                                </p:cTn>
                              </p:par>
                              <p:par>
                                <p:cTn id="183" presetID="1" presetClass="emph" presetSubtype="2" fill="hold" nodeType="withEffect">
                                  <p:stCondLst>
                                    <p:cond delay="0"/>
                                  </p:stCondLst>
                                  <p:childTnLst>
                                    <p:animClr clrSpc="rgb" dir="cw">
                                      <p:cBhvr>
                                        <p:cTn id="184" dur="2000" fill="hold"/>
                                        <p:tgtEl>
                                          <p:spTgt spid="39"/>
                                        </p:tgtEl>
                                        <p:attrNameLst>
                                          <p:attrName>fillcolor</p:attrName>
                                        </p:attrNameLst>
                                      </p:cBhvr>
                                      <p:to>
                                        <a:srgbClr val="808080"/>
                                      </p:to>
                                    </p:animClr>
                                    <p:set>
                                      <p:cBhvr>
                                        <p:cTn id="185" dur="2000" fill="hold"/>
                                        <p:tgtEl>
                                          <p:spTgt spid="39"/>
                                        </p:tgtEl>
                                        <p:attrNameLst>
                                          <p:attrName>fill.type</p:attrName>
                                        </p:attrNameLst>
                                      </p:cBhvr>
                                      <p:to>
                                        <p:strVal val="solid"/>
                                      </p:to>
                                    </p:set>
                                    <p:set>
                                      <p:cBhvr>
                                        <p:cTn id="186" dur="2000" fill="hold"/>
                                        <p:tgtEl>
                                          <p:spTgt spid="39"/>
                                        </p:tgtEl>
                                        <p:attrNameLst>
                                          <p:attrName>fill.on</p:attrName>
                                        </p:attrNameLst>
                                      </p:cBhvr>
                                      <p:to>
                                        <p:strVal val="true"/>
                                      </p:to>
                                    </p:set>
                                  </p:childTnLst>
                                </p:cTn>
                              </p:par>
                              <p:par>
                                <p:cTn id="187" presetID="0" presetClass="path" presetSubtype="0" accel="50000" decel="50000" fill="hold" grpId="0" nodeType="withEffect">
                                  <p:stCondLst>
                                    <p:cond delay="0"/>
                                  </p:stCondLst>
                                  <p:childTnLst>
                                    <p:animMotion origin="layout" path="M 1.66667E-6 -3.82716E-6 L 0.02014 -3.82716E-6 " pathEditMode="relative" rAng="0" ptsTypes="AA">
                                      <p:cBhvr>
                                        <p:cTn id="188" dur="2000" fill="hold"/>
                                        <p:tgtEl>
                                          <p:spTgt spid="77"/>
                                        </p:tgtEl>
                                        <p:attrNameLst>
                                          <p:attrName>ppt_x</p:attrName>
                                          <p:attrName>ppt_y</p:attrName>
                                        </p:attrNameLst>
                                      </p:cBhvr>
                                      <p:rCtr x="1007" y="0"/>
                                    </p:animMotion>
                                  </p:childTnLst>
                                </p:cTn>
                              </p:par>
                              <p:par>
                                <p:cTn id="189" presetID="0" presetClass="path" presetSubtype="0" accel="50000" decel="50000" fill="hold" grpId="0" nodeType="withEffect">
                                  <p:stCondLst>
                                    <p:cond delay="0"/>
                                  </p:stCondLst>
                                  <p:childTnLst>
                                    <p:animMotion origin="layout" path="M 3.88889E-6 -1.60494E-6 L 0.04861 -1.60494E-6 " pathEditMode="relative" rAng="0" ptsTypes="AA">
                                      <p:cBhvr>
                                        <p:cTn id="190" dur="2000" fill="hold"/>
                                        <p:tgtEl>
                                          <p:spTgt spid="30"/>
                                        </p:tgtEl>
                                        <p:attrNameLst>
                                          <p:attrName>ppt_x</p:attrName>
                                          <p:attrName>ppt_y</p:attrName>
                                        </p:attrNameLst>
                                      </p:cBhvr>
                                      <p:rCtr x="2431" y="0"/>
                                    </p:animMotion>
                                  </p:childTnLst>
                                </p:cTn>
                              </p:par>
                              <p:par>
                                <p:cTn id="191" presetID="0" presetClass="path" presetSubtype="0" accel="50000" decel="50000" fill="hold" grpId="0" nodeType="withEffect">
                                  <p:stCondLst>
                                    <p:cond delay="0"/>
                                  </p:stCondLst>
                                  <p:childTnLst>
                                    <p:animMotion origin="layout" path="M 4.16667E-6 -6.17284E-7 L 0.0842 -6.17284E-7 " pathEditMode="relative" rAng="0" ptsTypes="AA">
                                      <p:cBhvr>
                                        <p:cTn id="192" dur="2000" fill="hold"/>
                                        <p:tgtEl>
                                          <p:spTgt spid="41"/>
                                        </p:tgtEl>
                                        <p:attrNameLst>
                                          <p:attrName>ppt_x</p:attrName>
                                          <p:attrName>ppt_y</p:attrName>
                                        </p:attrNameLst>
                                      </p:cBhvr>
                                      <p:rCtr x="4201" y="0"/>
                                    </p:animMotion>
                                  </p:childTnLst>
                                </p:cTn>
                              </p:par>
                              <p:par>
                                <p:cTn id="193" presetID="0" presetClass="path" presetSubtype="0" accel="50000" decel="50000" fill="hold" grpId="0" nodeType="withEffect">
                                  <p:stCondLst>
                                    <p:cond delay="0"/>
                                  </p:stCondLst>
                                  <p:childTnLst>
                                    <p:animMotion origin="layout" path="M 1.11111E-6 1.97531E-6 L 0.08021 1.97531E-6 " pathEditMode="relative" rAng="0" ptsTypes="AA">
                                      <p:cBhvr>
                                        <p:cTn id="194" dur="2000" fill="hold"/>
                                        <p:tgtEl>
                                          <p:spTgt spid="42"/>
                                        </p:tgtEl>
                                        <p:attrNameLst>
                                          <p:attrName>ppt_x</p:attrName>
                                          <p:attrName>ppt_y</p:attrName>
                                        </p:attrNameLst>
                                      </p:cBhvr>
                                      <p:rCtr x="4010" y="0"/>
                                    </p:animMotion>
                                  </p:childTnLst>
                                </p:cTn>
                              </p:par>
                              <p:par>
                                <p:cTn id="195" presetID="0" presetClass="path" presetSubtype="0" accel="50000" decel="50000" fill="hold" grpId="0" nodeType="withEffect">
                                  <p:stCondLst>
                                    <p:cond delay="0"/>
                                  </p:stCondLst>
                                  <p:childTnLst>
                                    <p:animMotion origin="layout" path="M 3.61111E-6 -4.44444E-6 L -0.01823 -4.44444E-6 " pathEditMode="relative" rAng="0" ptsTypes="AA">
                                      <p:cBhvr>
                                        <p:cTn id="196" dur="2000" fill="hold"/>
                                        <p:tgtEl>
                                          <p:spTgt spid="48"/>
                                        </p:tgtEl>
                                        <p:attrNameLst>
                                          <p:attrName>ppt_x</p:attrName>
                                          <p:attrName>ppt_y</p:attrName>
                                        </p:attrNameLst>
                                      </p:cBhvr>
                                      <p:rCtr x="-920" y="0"/>
                                    </p:animMotion>
                                  </p:childTnLst>
                                </p:cTn>
                              </p:par>
                              <p:par>
                                <p:cTn id="197" presetID="0" presetClass="path" presetSubtype="0" accel="50000" decel="50000" fill="hold" grpId="0" nodeType="withEffect">
                                  <p:stCondLst>
                                    <p:cond delay="0"/>
                                  </p:stCondLst>
                                  <p:childTnLst>
                                    <p:animMotion origin="layout" path="M -3.05556E-6 4.32099E-6 L -0.05364 0.00092 " pathEditMode="relative" rAng="0" ptsTypes="AA">
                                      <p:cBhvr>
                                        <p:cTn id="198" dur="2000" fill="hold"/>
                                        <p:tgtEl>
                                          <p:spTgt spid="70"/>
                                        </p:tgtEl>
                                        <p:attrNameLst>
                                          <p:attrName>ppt_x</p:attrName>
                                          <p:attrName>ppt_y</p:attrName>
                                        </p:attrNameLst>
                                      </p:cBhvr>
                                      <p:rCtr x="-2691" y="31"/>
                                    </p:animMotion>
                                  </p:childTnLst>
                                </p:cTn>
                              </p:par>
                              <p:par>
                                <p:cTn id="199" presetID="0" presetClass="path" presetSubtype="0" accel="50000" decel="50000" fill="hold" grpId="0" nodeType="withEffect">
                                  <p:stCondLst>
                                    <p:cond delay="0"/>
                                  </p:stCondLst>
                                  <p:childTnLst>
                                    <p:animMotion origin="layout" path="M 2.5E-6 -3.45679E-6 L -0.04184 -3.45679E-6 " pathEditMode="relative" rAng="0" ptsTypes="AA">
                                      <p:cBhvr>
                                        <p:cTn id="200" dur="2000" fill="hold"/>
                                        <p:tgtEl>
                                          <p:spTgt spid="53"/>
                                        </p:tgtEl>
                                        <p:attrNameLst>
                                          <p:attrName>ppt_x</p:attrName>
                                          <p:attrName>ppt_y</p:attrName>
                                        </p:attrNameLst>
                                      </p:cBhvr>
                                      <p:rCtr x="-2101" y="0"/>
                                    </p:animMotion>
                                  </p:childTnLst>
                                </p:cTn>
                              </p:par>
                              <p:par>
                                <p:cTn id="201" presetID="0" presetClass="path" presetSubtype="0" accel="50000" decel="50000" fill="hold" grpId="0" nodeType="withEffect">
                                  <p:stCondLst>
                                    <p:cond delay="0"/>
                                  </p:stCondLst>
                                  <p:childTnLst>
                                    <p:animMotion origin="layout" path="M 2.22222E-6 3.7037E-7 L 0.03507 3.7037E-7 " pathEditMode="relative" rAng="0" ptsTypes="AA">
                                      <p:cBhvr>
                                        <p:cTn id="202" dur="2000" fill="hold"/>
                                        <p:tgtEl>
                                          <p:spTgt spid="82"/>
                                        </p:tgtEl>
                                        <p:attrNameLst>
                                          <p:attrName>ppt_x</p:attrName>
                                          <p:attrName>ppt_y</p:attrName>
                                        </p:attrNameLst>
                                      </p:cBhvr>
                                      <p:rCtr x="1753" y="0"/>
                                    </p:animMotion>
                                  </p:childTnLst>
                                </p:cTn>
                              </p:par>
                              <p:par>
                                <p:cTn id="203" presetID="0" presetClass="path" presetSubtype="0" accel="50000" decel="50000" fill="hold" grpId="0" nodeType="withEffect">
                                  <p:stCondLst>
                                    <p:cond delay="0"/>
                                  </p:stCondLst>
                                  <p:childTnLst>
                                    <p:animMotion origin="layout" path="M 5E-6 3.82716E-6 L -0.03403 3.82716E-6 " pathEditMode="relative" rAng="0" ptsTypes="AA">
                                      <p:cBhvr>
                                        <p:cTn id="204" dur="2000" fill="hold"/>
                                        <p:tgtEl>
                                          <p:spTgt spid="37"/>
                                        </p:tgtEl>
                                        <p:attrNameLst>
                                          <p:attrName>ppt_x</p:attrName>
                                          <p:attrName>ppt_y</p:attrName>
                                        </p:attrNameLst>
                                      </p:cBhvr>
                                      <p:rCtr x="-1701" y="0"/>
                                    </p:animMotion>
                                  </p:childTnLst>
                                </p:cTn>
                              </p:par>
                              <p:par>
                                <p:cTn id="205" presetID="0" presetClass="path" presetSubtype="0" accel="50000" decel="50000" fill="hold" grpId="0" nodeType="withEffect">
                                  <p:stCondLst>
                                    <p:cond delay="0"/>
                                  </p:stCondLst>
                                  <p:childTnLst>
                                    <p:animMotion origin="layout" path="M -8.33333E-7 2.59259E-6 L 0.09983 2.59259E-6 " pathEditMode="relative" rAng="0" ptsTypes="AA">
                                      <p:cBhvr>
                                        <p:cTn id="206" dur="2000" fill="hold"/>
                                        <p:tgtEl>
                                          <p:spTgt spid="54"/>
                                        </p:tgtEl>
                                        <p:attrNameLst>
                                          <p:attrName>ppt_x</p:attrName>
                                          <p:attrName>ppt_y</p:attrName>
                                        </p:attrNameLst>
                                      </p:cBhvr>
                                      <p:rCtr x="4983" y="0"/>
                                    </p:animMotion>
                                  </p:childTnLst>
                                </p:cTn>
                              </p:par>
                              <p:par>
                                <p:cTn id="207" presetID="0" presetClass="path" presetSubtype="0" accel="50000" decel="50000" fill="hold" grpId="0" nodeType="withEffect">
                                  <p:stCondLst>
                                    <p:cond delay="0"/>
                                  </p:stCondLst>
                                  <p:childTnLst>
                                    <p:animMotion origin="layout" path="M 2.77778E-7 -9.87654E-7 L -0.08906 -9.87654E-7 " pathEditMode="relative" rAng="0" ptsTypes="AA">
                                      <p:cBhvr>
                                        <p:cTn id="208" dur="2000" fill="hold"/>
                                        <p:tgtEl>
                                          <p:spTgt spid="52"/>
                                        </p:tgtEl>
                                        <p:attrNameLst>
                                          <p:attrName>ppt_x</p:attrName>
                                          <p:attrName>ppt_y</p:attrName>
                                        </p:attrNameLst>
                                      </p:cBhvr>
                                      <p:rCtr x="-4462" y="0"/>
                                    </p:animMotion>
                                  </p:childTnLst>
                                </p:cTn>
                              </p:par>
                              <p:par>
                                <p:cTn id="209" presetID="0" presetClass="path" presetSubtype="0" accel="50000" decel="50000" fill="hold" grpId="0" nodeType="withEffect">
                                  <p:stCondLst>
                                    <p:cond delay="0"/>
                                  </p:stCondLst>
                                  <p:childTnLst>
                                    <p:animMotion origin="layout" path="M 4.72222E-6 -1.48148E-6 L -0.03837 -1.48148E-6 " pathEditMode="relative" rAng="0" ptsTypes="AA">
                                      <p:cBhvr>
                                        <p:cTn id="210" dur="2000" fill="hold"/>
                                        <p:tgtEl>
                                          <p:spTgt spid="49"/>
                                        </p:tgtEl>
                                        <p:attrNameLst>
                                          <p:attrName>ppt_x</p:attrName>
                                          <p:attrName>ppt_y</p:attrName>
                                        </p:attrNameLst>
                                      </p:cBhvr>
                                      <p:rCtr x="-1927" y="0"/>
                                    </p:animMotion>
                                  </p:childTnLst>
                                </p:cTn>
                              </p:par>
                              <p:par>
                                <p:cTn id="211" presetID="0" presetClass="path" presetSubtype="0" accel="50000" decel="50000" fill="hold" grpId="0" nodeType="withEffect">
                                  <p:stCondLst>
                                    <p:cond delay="0"/>
                                  </p:stCondLst>
                                  <p:childTnLst>
                                    <p:animMotion origin="layout" path="M 4.72222E-6 1.11111E-6 L 0.00538 1.11111E-6 " pathEditMode="relative" rAng="0" ptsTypes="AA">
                                      <p:cBhvr>
                                        <p:cTn id="212" dur="2000" fill="hold"/>
                                        <p:tgtEl>
                                          <p:spTgt spid="47"/>
                                        </p:tgtEl>
                                        <p:attrNameLst>
                                          <p:attrName>ppt_x</p:attrName>
                                          <p:attrName>ppt_y</p:attrName>
                                        </p:attrNameLst>
                                      </p:cBhvr>
                                      <p:rCtr x="260" y="0"/>
                                    </p:animMotion>
                                  </p:childTnLst>
                                </p:cTn>
                              </p:par>
                              <p:par>
                                <p:cTn id="213" presetID="0" presetClass="path" presetSubtype="0" accel="50000" decel="50000" fill="hold" grpId="0" nodeType="withEffect">
                                  <p:stCondLst>
                                    <p:cond delay="0"/>
                                  </p:stCondLst>
                                  <p:childTnLst>
                                    <p:animMotion origin="layout" path="M -8.33333E-7 -0.00154 L -0.00642 -0.00154 " pathEditMode="relative" rAng="0" ptsTypes="AA">
                                      <p:cBhvr>
                                        <p:cTn id="214" dur="2000" fill="hold"/>
                                        <p:tgtEl>
                                          <p:spTgt spid="76"/>
                                        </p:tgtEl>
                                        <p:attrNameLst>
                                          <p:attrName>ppt_x</p:attrName>
                                          <p:attrName>ppt_y</p:attrName>
                                        </p:attrNameLst>
                                      </p:cBhvr>
                                      <p:rCtr x="-330" y="0"/>
                                    </p:animMotion>
                                  </p:childTnLst>
                                </p:cTn>
                              </p:par>
                              <p:par>
                                <p:cTn id="215" presetID="0" presetClass="path" presetSubtype="0" accel="50000" decel="50000" fill="hold" grpId="0" nodeType="withEffect">
                                  <p:stCondLst>
                                    <p:cond delay="0"/>
                                  </p:stCondLst>
                                  <p:childTnLst>
                                    <p:animMotion origin="layout" path="M 4.44444E-6 -3.95062E-6 L 0.04479 -3.95062E-6 " pathEditMode="relative" rAng="0" ptsTypes="AA">
                                      <p:cBhvr>
                                        <p:cTn id="216" dur="2000" fill="hold"/>
                                        <p:tgtEl>
                                          <p:spTgt spid="59"/>
                                        </p:tgtEl>
                                        <p:attrNameLst>
                                          <p:attrName>ppt_x</p:attrName>
                                          <p:attrName>ppt_y</p:attrName>
                                        </p:attrNameLst>
                                      </p:cBhvr>
                                      <p:rCtr x="2240" y="0"/>
                                    </p:animMotion>
                                  </p:childTnLst>
                                </p:cTn>
                              </p:par>
                              <p:par>
                                <p:cTn id="217" presetID="0" presetClass="path" presetSubtype="0" accel="50000" decel="50000" fill="hold" grpId="0" nodeType="withEffect">
                                  <p:stCondLst>
                                    <p:cond delay="0"/>
                                  </p:stCondLst>
                                  <p:childTnLst>
                                    <p:animMotion origin="layout" path="M -3.61111E-6 3.82716E-6 L -0.04982 3.82716E-6 " pathEditMode="relative" rAng="0" ptsTypes="AA">
                                      <p:cBhvr>
                                        <p:cTn id="218" dur="2000" fill="hold"/>
                                        <p:tgtEl>
                                          <p:spTgt spid="50"/>
                                        </p:tgtEl>
                                        <p:attrNameLst>
                                          <p:attrName>ppt_x</p:attrName>
                                          <p:attrName>ppt_y</p:attrName>
                                        </p:attrNameLst>
                                      </p:cBhvr>
                                      <p:rCtr x="-2500" y="0"/>
                                    </p:animMotion>
                                  </p:childTnLst>
                                </p:cTn>
                              </p:par>
                              <p:par>
                                <p:cTn id="219" presetID="0" presetClass="path" presetSubtype="0" accel="50000" decel="50000" fill="hold" grpId="0" nodeType="withEffect">
                                  <p:stCondLst>
                                    <p:cond delay="0"/>
                                  </p:stCondLst>
                                  <p:childTnLst>
                                    <p:animMotion origin="layout" path="M 2.77778E-6 -6.17284E-7 L -0.08125 -6.17284E-7 " pathEditMode="relative" rAng="0" ptsTypes="AA">
                                      <p:cBhvr>
                                        <p:cTn id="220" dur="2000" fill="hold"/>
                                        <p:tgtEl>
                                          <p:spTgt spid="36"/>
                                        </p:tgtEl>
                                        <p:attrNameLst>
                                          <p:attrName>ppt_x</p:attrName>
                                          <p:attrName>ppt_y</p:attrName>
                                        </p:attrNameLst>
                                      </p:cBhvr>
                                      <p:rCtr x="-4062" y="0"/>
                                    </p:animMotion>
                                  </p:childTnLst>
                                </p:cTn>
                              </p:par>
                              <p:par>
                                <p:cTn id="221" presetID="0" presetClass="path" presetSubtype="0" accel="50000" decel="50000" fill="hold" grpId="0" nodeType="withEffect">
                                  <p:stCondLst>
                                    <p:cond delay="0"/>
                                  </p:stCondLst>
                                  <p:childTnLst>
                                    <p:animMotion origin="layout" path="M 3.61111E-6 -3.33333E-6 L -0.06823 -3.33333E-6 " pathEditMode="relative" rAng="0" ptsTypes="AA">
                                      <p:cBhvr>
                                        <p:cTn id="222" dur="2000" fill="hold"/>
                                        <p:tgtEl>
                                          <p:spTgt spid="62"/>
                                        </p:tgtEl>
                                        <p:attrNameLst>
                                          <p:attrName>ppt_x</p:attrName>
                                          <p:attrName>ppt_y</p:attrName>
                                        </p:attrNameLst>
                                      </p:cBhvr>
                                      <p:rCtr x="-3420" y="0"/>
                                    </p:animMotion>
                                  </p:childTnLst>
                                </p:cTn>
                              </p:par>
                              <p:par>
                                <p:cTn id="223" presetID="0" presetClass="path" presetSubtype="0" accel="50000" decel="50000" fill="hold" grpId="0" nodeType="withEffect">
                                  <p:stCondLst>
                                    <p:cond delay="0"/>
                                  </p:stCondLst>
                                  <p:childTnLst>
                                    <p:animMotion origin="layout" path="M -3.33333E-6 2.46914E-7 L -0.01423 2.46914E-7 " pathEditMode="relative" rAng="0" ptsTypes="AA">
                                      <p:cBhvr>
                                        <p:cTn id="224" dur="2000" fill="hold"/>
                                        <p:tgtEl>
                                          <p:spTgt spid="60"/>
                                        </p:tgtEl>
                                        <p:attrNameLst>
                                          <p:attrName>ppt_x</p:attrName>
                                          <p:attrName>ppt_y</p:attrName>
                                        </p:attrNameLst>
                                      </p:cBhvr>
                                      <p:rCtr x="-712" y="0"/>
                                    </p:animMotion>
                                  </p:childTnLst>
                                </p:cTn>
                              </p:par>
                              <p:par>
                                <p:cTn id="225" presetID="0" presetClass="path" presetSubtype="0" accel="50000" decel="50000" fill="hold" grpId="0" nodeType="withEffect">
                                  <p:stCondLst>
                                    <p:cond delay="0"/>
                                  </p:stCondLst>
                                  <p:childTnLst>
                                    <p:animMotion origin="layout" path="M -2.77778E-6 -3.95062E-6 L 0.0132 -3.95062E-6 " pathEditMode="relative" rAng="0" ptsTypes="AA">
                                      <p:cBhvr>
                                        <p:cTn id="226" dur="2000" fill="hold"/>
                                        <p:tgtEl>
                                          <p:spTgt spid="66"/>
                                        </p:tgtEl>
                                        <p:attrNameLst>
                                          <p:attrName>ppt_x</p:attrName>
                                          <p:attrName>ppt_y</p:attrName>
                                        </p:attrNameLst>
                                      </p:cBhvr>
                                      <p:rCtr x="660" y="0"/>
                                    </p:animMotion>
                                  </p:childTnLst>
                                </p:cTn>
                              </p:par>
                              <p:par>
                                <p:cTn id="227" presetID="0" presetClass="path" presetSubtype="0" accel="50000" decel="50000" fill="hold" grpId="0" nodeType="withEffect">
                                  <p:stCondLst>
                                    <p:cond delay="0"/>
                                  </p:stCondLst>
                                  <p:childTnLst>
                                    <p:animMotion origin="layout" path="M 2.77556E-17 -8.64198E-7 L 0.0566 -8.64198E-7 " pathEditMode="relative" rAng="0" ptsTypes="AA">
                                      <p:cBhvr>
                                        <p:cTn id="228" dur="2000" fill="hold"/>
                                        <p:tgtEl>
                                          <p:spTgt spid="44"/>
                                        </p:tgtEl>
                                        <p:attrNameLst>
                                          <p:attrName>ppt_x</p:attrName>
                                          <p:attrName>ppt_y</p:attrName>
                                        </p:attrNameLst>
                                      </p:cBhvr>
                                      <p:rCtr x="2830" y="0"/>
                                    </p:animMotion>
                                  </p:childTnLst>
                                </p:cTn>
                              </p:par>
                              <p:par>
                                <p:cTn id="229" presetID="0" presetClass="path" presetSubtype="0" accel="50000" decel="50000" fill="hold" grpId="0" nodeType="withEffect">
                                  <p:stCondLst>
                                    <p:cond delay="0"/>
                                  </p:stCondLst>
                                  <p:childTnLst>
                                    <p:animMotion origin="layout" path="M -8.33333E-7 -2.71605E-6 L 0.09983 -2.71605E-6 " pathEditMode="relative" rAng="0" ptsTypes="AA">
                                      <p:cBhvr>
                                        <p:cTn id="230" dur="2000" fill="hold"/>
                                        <p:tgtEl>
                                          <p:spTgt spid="72"/>
                                        </p:tgtEl>
                                        <p:attrNameLst>
                                          <p:attrName>ppt_x</p:attrName>
                                          <p:attrName>ppt_y</p:attrName>
                                        </p:attrNameLst>
                                      </p:cBhvr>
                                      <p:rCtr x="4983" y="0"/>
                                    </p:animMotion>
                                  </p:childTnLst>
                                </p:cTn>
                              </p:par>
                              <p:par>
                                <p:cTn id="231" presetID="0" presetClass="path" presetSubtype="0" accel="50000" decel="50000" fill="hold" grpId="0" nodeType="withEffect">
                                  <p:stCondLst>
                                    <p:cond delay="0"/>
                                  </p:stCondLst>
                                  <p:childTnLst>
                                    <p:animMotion origin="layout" path="M -4.72222E-6 4.32099E-6 L 0.10782 4.32099E-6 " pathEditMode="relative" rAng="0" ptsTypes="AA">
                                      <p:cBhvr>
                                        <p:cTn id="232" dur="2000" fill="hold"/>
                                        <p:tgtEl>
                                          <p:spTgt spid="28"/>
                                        </p:tgtEl>
                                        <p:attrNameLst>
                                          <p:attrName>ppt_x</p:attrName>
                                          <p:attrName>ppt_y</p:attrName>
                                        </p:attrNameLst>
                                      </p:cBhvr>
                                      <p:rCtr x="5382" y="0"/>
                                    </p:animMotion>
                                  </p:childTnLst>
                                </p:cTn>
                              </p:par>
                              <p:par>
                                <p:cTn id="233" presetID="0" presetClass="path" presetSubtype="0" accel="50000" decel="50000" fill="hold" grpId="0" nodeType="withEffect">
                                  <p:stCondLst>
                                    <p:cond delay="0"/>
                                  </p:stCondLst>
                                  <p:childTnLst>
                                    <p:animMotion origin="layout" path="M -4.44444E-6 -4.44444E-6 L 0.06841 -4.44444E-6 " pathEditMode="relative" rAng="0" ptsTypes="AA">
                                      <p:cBhvr>
                                        <p:cTn id="234" dur="2000" fill="hold"/>
                                        <p:tgtEl>
                                          <p:spTgt spid="73"/>
                                        </p:tgtEl>
                                        <p:attrNameLst>
                                          <p:attrName>ppt_x</p:attrName>
                                          <p:attrName>ppt_y</p:attrName>
                                        </p:attrNameLst>
                                      </p:cBhvr>
                                      <p:rCtr x="3420" y="0"/>
                                    </p:animMotion>
                                  </p:childTnLst>
                                </p:cTn>
                              </p:par>
                              <p:par>
                                <p:cTn id="235" presetID="0" presetClass="path" presetSubtype="0" accel="50000" decel="50000" fill="hold" grpId="0" nodeType="withEffect">
                                  <p:stCondLst>
                                    <p:cond delay="0"/>
                                  </p:stCondLst>
                                  <p:childTnLst>
                                    <p:animMotion origin="layout" path="M 8.33333E-7 -0.00092 L -0.06163 -0.00092 " pathEditMode="relative" rAng="0" ptsTypes="AA">
                                      <p:cBhvr>
                                        <p:cTn id="236" dur="2000" fill="hold"/>
                                        <p:tgtEl>
                                          <p:spTgt spid="65"/>
                                        </p:tgtEl>
                                        <p:attrNameLst>
                                          <p:attrName>ppt_x</p:attrName>
                                          <p:attrName>ppt_y</p:attrName>
                                        </p:attrNameLst>
                                      </p:cBhvr>
                                      <p:rCtr x="-3090" y="0"/>
                                    </p:animMotion>
                                  </p:childTnLst>
                                </p:cTn>
                              </p:par>
                              <p:par>
                                <p:cTn id="237" presetID="0" presetClass="path" presetSubtype="0" accel="50000" decel="50000" fill="hold" grpId="0" nodeType="withEffect">
                                  <p:stCondLst>
                                    <p:cond delay="0"/>
                                  </p:stCondLst>
                                  <p:childTnLst>
                                    <p:animMotion origin="layout" path="M 2.77778E-6 -3.95062E-6 L -0.08125 -3.95062E-6 " pathEditMode="relative" rAng="0" ptsTypes="AA">
                                      <p:cBhvr>
                                        <p:cTn id="238" dur="2000" fill="hold"/>
                                        <p:tgtEl>
                                          <p:spTgt spid="39"/>
                                        </p:tgtEl>
                                        <p:attrNameLst>
                                          <p:attrName>ppt_x</p:attrName>
                                          <p:attrName>ppt_y</p:attrName>
                                        </p:attrNameLst>
                                      </p:cBhvr>
                                      <p:rCtr x="-4062" y="0"/>
                                    </p:animMotion>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2000" fill="hold"/>
                                        <p:tgtEl>
                                          <p:spTgt spid="56"/>
                                        </p:tgtEl>
                                        <p:attrNameLst>
                                          <p:attrName>fillcolor</p:attrName>
                                        </p:attrNameLst>
                                      </p:cBhvr>
                                      <p:to>
                                        <a:srgbClr val="0000FF"/>
                                      </p:to>
                                    </p:animClr>
                                    <p:set>
                                      <p:cBhvr>
                                        <p:cTn id="243" dur="2000" fill="hold"/>
                                        <p:tgtEl>
                                          <p:spTgt spid="56"/>
                                        </p:tgtEl>
                                        <p:attrNameLst>
                                          <p:attrName>fill.type</p:attrName>
                                        </p:attrNameLst>
                                      </p:cBhvr>
                                      <p:to>
                                        <p:strVal val="solid"/>
                                      </p:to>
                                    </p:set>
                                    <p:set>
                                      <p:cBhvr>
                                        <p:cTn id="244" dur="2000" fill="hold"/>
                                        <p:tgtEl>
                                          <p:spTgt spid="56"/>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2000" fill="hold"/>
                                        <p:tgtEl>
                                          <p:spTgt spid="40"/>
                                        </p:tgtEl>
                                        <p:attrNameLst>
                                          <p:attrName>fillcolor</p:attrName>
                                        </p:attrNameLst>
                                      </p:cBhvr>
                                      <p:to>
                                        <a:srgbClr val="0000FF"/>
                                      </p:to>
                                    </p:animClr>
                                    <p:set>
                                      <p:cBhvr>
                                        <p:cTn id="247" dur="2000" fill="hold"/>
                                        <p:tgtEl>
                                          <p:spTgt spid="40"/>
                                        </p:tgtEl>
                                        <p:attrNameLst>
                                          <p:attrName>fill.type</p:attrName>
                                        </p:attrNameLst>
                                      </p:cBhvr>
                                      <p:to>
                                        <p:strVal val="solid"/>
                                      </p:to>
                                    </p:set>
                                    <p:set>
                                      <p:cBhvr>
                                        <p:cTn id="248" dur="2000" fill="hold"/>
                                        <p:tgtEl>
                                          <p:spTgt spid="40"/>
                                        </p:tgtEl>
                                        <p:attrNameLst>
                                          <p:attrName>fill.on</p:attrName>
                                        </p:attrNameLst>
                                      </p:cBhvr>
                                      <p:to>
                                        <p:strVal val="true"/>
                                      </p:to>
                                    </p:set>
                                  </p:childTnLst>
                                </p:cTn>
                              </p:par>
                              <p:par>
                                <p:cTn id="249" presetID="1" presetClass="emph" presetSubtype="2" fill="hold" nodeType="withEffect">
                                  <p:stCondLst>
                                    <p:cond delay="0"/>
                                  </p:stCondLst>
                                  <p:childTnLst>
                                    <p:animClr clrSpc="rgb" dir="cw">
                                      <p:cBhvr>
                                        <p:cTn id="250" dur="2000" fill="hold"/>
                                        <p:tgtEl>
                                          <p:spTgt spid="81"/>
                                        </p:tgtEl>
                                        <p:attrNameLst>
                                          <p:attrName>fillcolor</p:attrName>
                                        </p:attrNameLst>
                                      </p:cBhvr>
                                      <p:to>
                                        <a:srgbClr val="0000FF"/>
                                      </p:to>
                                    </p:animClr>
                                    <p:set>
                                      <p:cBhvr>
                                        <p:cTn id="251" dur="2000" fill="hold"/>
                                        <p:tgtEl>
                                          <p:spTgt spid="81"/>
                                        </p:tgtEl>
                                        <p:attrNameLst>
                                          <p:attrName>fill.type</p:attrName>
                                        </p:attrNameLst>
                                      </p:cBhvr>
                                      <p:to>
                                        <p:strVal val="solid"/>
                                      </p:to>
                                    </p:set>
                                    <p:set>
                                      <p:cBhvr>
                                        <p:cTn id="252" dur="2000" fill="hold"/>
                                        <p:tgtEl>
                                          <p:spTgt spid="81"/>
                                        </p:tgtEl>
                                        <p:attrNameLst>
                                          <p:attrName>fill.on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51"/>
                                        </p:tgtEl>
                                        <p:attrNameLst>
                                          <p:attrName>fillcolor</p:attrName>
                                        </p:attrNameLst>
                                      </p:cBhvr>
                                      <p:to>
                                        <a:srgbClr val="0000FF"/>
                                      </p:to>
                                    </p:animClr>
                                    <p:set>
                                      <p:cBhvr>
                                        <p:cTn id="255" dur="2000" fill="hold"/>
                                        <p:tgtEl>
                                          <p:spTgt spid="51"/>
                                        </p:tgtEl>
                                        <p:attrNameLst>
                                          <p:attrName>fill.type</p:attrName>
                                        </p:attrNameLst>
                                      </p:cBhvr>
                                      <p:to>
                                        <p:strVal val="solid"/>
                                      </p:to>
                                    </p:set>
                                    <p:set>
                                      <p:cBhvr>
                                        <p:cTn id="256" dur="2000" fill="hold"/>
                                        <p:tgtEl>
                                          <p:spTgt spid="51"/>
                                        </p:tgtEl>
                                        <p:attrNameLst>
                                          <p:attrName>fill.on</p:attrName>
                                        </p:attrNameLst>
                                      </p:cBhvr>
                                      <p:to>
                                        <p:strVal val="true"/>
                                      </p:to>
                                    </p:set>
                                  </p:childTnLst>
                                </p:cTn>
                              </p:par>
                              <p:par>
                                <p:cTn id="257" presetID="1" presetClass="emph" presetSubtype="2" fill="hold" nodeType="withEffect">
                                  <p:stCondLst>
                                    <p:cond delay="0"/>
                                  </p:stCondLst>
                                  <p:childTnLst>
                                    <p:animClr clrSpc="rgb" dir="cw">
                                      <p:cBhvr>
                                        <p:cTn id="258" dur="2000" fill="hold"/>
                                        <p:tgtEl>
                                          <p:spTgt spid="34"/>
                                        </p:tgtEl>
                                        <p:attrNameLst>
                                          <p:attrName>fillcolor</p:attrName>
                                        </p:attrNameLst>
                                      </p:cBhvr>
                                      <p:to>
                                        <a:srgbClr val="0000FF"/>
                                      </p:to>
                                    </p:animClr>
                                    <p:set>
                                      <p:cBhvr>
                                        <p:cTn id="259" dur="2000" fill="hold"/>
                                        <p:tgtEl>
                                          <p:spTgt spid="34"/>
                                        </p:tgtEl>
                                        <p:attrNameLst>
                                          <p:attrName>fill.type</p:attrName>
                                        </p:attrNameLst>
                                      </p:cBhvr>
                                      <p:to>
                                        <p:strVal val="solid"/>
                                      </p:to>
                                    </p:set>
                                    <p:set>
                                      <p:cBhvr>
                                        <p:cTn id="260" dur="2000" fill="hold"/>
                                        <p:tgtEl>
                                          <p:spTgt spid="34"/>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2000" fill="hold"/>
                                        <p:tgtEl>
                                          <p:spTgt spid="38"/>
                                        </p:tgtEl>
                                        <p:attrNameLst>
                                          <p:attrName>fillcolor</p:attrName>
                                        </p:attrNameLst>
                                      </p:cBhvr>
                                      <p:to>
                                        <a:srgbClr val="0000FF"/>
                                      </p:to>
                                    </p:animClr>
                                    <p:set>
                                      <p:cBhvr>
                                        <p:cTn id="263" dur="2000" fill="hold"/>
                                        <p:tgtEl>
                                          <p:spTgt spid="38"/>
                                        </p:tgtEl>
                                        <p:attrNameLst>
                                          <p:attrName>fill.type</p:attrName>
                                        </p:attrNameLst>
                                      </p:cBhvr>
                                      <p:to>
                                        <p:strVal val="solid"/>
                                      </p:to>
                                    </p:set>
                                    <p:set>
                                      <p:cBhvr>
                                        <p:cTn id="264" dur="2000" fill="hold"/>
                                        <p:tgtEl>
                                          <p:spTgt spid="38"/>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2000" fill="hold"/>
                                        <p:tgtEl>
                                          <p:spTgt spid="32"/>
                                        </p:tgtEl>
                                        <p:attrNameLst>
                                          <p:attrName>fillcolor</p:attrName>
                                        </p:attrNameLst>
                                      </p:cBhvr>
                                      <p:to>
                                        <a:srgbClr val="0000FF"/>
                                      </p:to>
                                    </p:animClr>
                                    <p:set>
                                      <p:cBhvr>
                                        <p:cTn id="267" dur="2000" fill="hold"/>
                                        <p:tgtEl>
                                          <p:spTgt spid="32"/>
                                        </p:tgtEl>
                                        <p:attrNameLst>
                                          <p:attrName>fill.type</p:attrName>
                                        </p:attrNameLst>
                                      </p:cBhvr>
                                      <p:to>
                                        <p:strVal val="solid"/>
                                      </p:to>
                                    </p:set>
                                    <p:set>
                                      <p:cBhvr>
                                        <p:cTn id="268" dur="2000" fill="hold"/>
                                        <p:tgtEl>
                                          <p:spTgt spid="32"/>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2000" fill="hold"/>
                                        <p:tgtEl>
                                          <p:spTgt spid="46"/>
                                        </p:tgtEl>
                                        <p:attrNameLst>
                                          <p:attrName>fillcolor</p:attrName>
                                        </p:attrNameLst>
                                      </p:cBhvr>
                                      <p:to>
                                        <a:srgbClr val="0000FF"/>
                                      </p:to>
                                    </p:animClr>
                                    <p:set>
                                      <p:cBhvr>
                                        <p:cTn id="271" dur="2000" fill="hold"/>
                                        <p:tgtEl>
                                          <p:spTgt spid="46"/>
                                        </p:tgtEl>
                                        <p:attrNameLst>
                                          <p:attrName>fill.type</p:attrName>
                                        </p:attrNameLst>
                                      </p:cBhvr>
                                      <p:to>
                                        <p:strVal val="solid"/>
                                      </p:to>
                                    </p:set>
                                    <p:set>
                                      <p:cBhvr>
                                        <p:cTn id="272" dur="2000" fill="hold"/>
                                        <p:tgtEl>
                                          <p:spTgt spid="46"/>
                                        </p:tgtEl>
                                        <p:attrNameLst>
                                          <p:attrName>fill.on</p:attrName>
                                        </p:attrNameLst>
                                      </p:cBhvr>
                                      <p:to>
                                        <p:strVal val="true"/>
                                      </p:to>
                                    </p:set>
                                  </p:childTnLst>
                                </p:cTn>
                              </p:par>
                              <p:par>
                                <p:cTn id="273" presetID="1" presetClass="emph" presetSubtype="2" fill="hold" nodeType="withEffect">
                                  <p:stCondLst>
                                    <p:cond delay="0"/>
                                  </p:stCondLst>
                                  <p:childTnLst>
                                    <p:animClr clrSpc="rgb" dir="cw">
                                      <p:cBhvr>
                                        <p:cTn id="274" dur="2000" fill="hold"/>
                                        <p:tgtEl>
                                          <p:spTgt spid="63"/>
                                        </p:tgtEl>
                                        <p:attrNameLst>
                                          <p:attrName>fillcolor</p:attrName>
                                        </p:attrNameLst>
                                      </p:cBhvr>
                                      <p:to>
                                        <a:srgbClr val="0000FF"/>
                                      </p:to>
                                    </p:animClr>
                                    <p:set>
                                      <p:cBhvr>
                                        <p:cTn id="275" dur="2000" fill="hold"/>
                                        <p:tgtEl>
                                          <p:spTgt spid="63"/>
                                        </p:tgtEl>
                                        <p:attrNameLst>
                                          <p:attrName>fill.type</p:attrName>
                                        </p:attrNameLst>
                                      </p:cBhvr>
                                      <p:to>
                                        <p:strVal val="solid"/>
                                      </p:to>
                                    </p:set>
                                    <p:set>
                                      <p:cBhvr>
                                        <p:cTn id="276" dur="2000" fill="hold"/>
                                        <p:tgtEl>
                                          <p:spTgt spid="63"/>
                                        </p:tgtEl>
                                        <p:attrNameLst>
                                          <p:attrName>fill.on</p:attrName>
                                        </p:attrNameLst>
                                      </p:cBhvr>
                                      <p:to>
                                        <p:strVal val="true"/>
                                      </p:to>
                                    </p:set>
                                  </p:childTnLst>
                                </p:cTn>
                              </p:par>
                              <p:par>
                                <p:cTn id="277" presetID="1" presetClass="emph" presetSubtype="2" fill="hold" nodeType="withEffect">
                                  <p:stCondLst>
                                    <p:cond delay="0"/>
                                  </p:stCondLst>
                                  <p:childTnLst>
                                    <p:animClr clrSpc="rgb" dir="cw">
                                      <p:cBhvr>
                                        <p:cTn id="278" dur="2000" fill="hold"/>
                                        <p:tgtEl>
                                          <p:spTgt spid="79"/>
                                        </p:tgtEl>
                                        <p:attrNameLst>
                                          <p:attrName>fillcolor</p:attrName>
                                        </p:attrNameLst>
                                      </p:cBhvr>
                                      <p:to>
                                        <a:srgbClr val="0000FF"/>
                                      </p:to>
                                    </p:animClr>
                                    <p:set>
                                      <p:cBhvr>
                                        <p:cTn id="279" dur="2000" fill="hold"/>
                                        <p:tgtEl>
                                          <p:spTgt spid="79"/>
                                        </p:tgtEl>
                                        <p:attrNameLst>
                                          <p:attrName>fill.type</p:attrName>
                                        </p:attrNameLst>
                                      </p:cBhvr>
                                      <p:to>
                                        <p:strVal val="solid"/>
                                      </p:to>
                                    </p:set>
                                    <p:set>
                                      <p:cBhvr>
                                        <p:cTn id="280" dur="2000" fill="hold"/>
                                        <p:tgtEl>
                                          <p:spTgt spid="79"/>
                                        </p:tgtEl>
                                        <p:attrNameLst>
                                          <p:attrName>fill.on</p:attrName>
                                        </p:attrNameLst>
                                      </p:cBhvr>
                                      <p:to>
                                        <p:strVal val="true"/>
                                      </p:to>
                                    </p:set>
                                  </p:childTnLst>
                                </p:cTn>
                              </p:par>
                              <p:par>
                                <p:cTn id="281" presetID="1" presetClass="emph" presetSubtype="2" fill="hold" nodeType="withEffect">
                                  <p:stCondLst>
                                    <p:cond delay="0"/>
                                  </p:stCondLst>
                                  <p:childTnLst>
                                    <p:animClr clrSpc="rgb" dir="cw">
                                      <p:cBhvr>
                                        <p:cTn id="282" dur="2000" fill="hold"/>
                                        <p:tgtEl>
                                          <p:spTgt spid="80"/>
                                        </p:tgtEl>
                                        <p:attrNameLst>
                                          <p:attrName>fillcolor</p:attrName>
                                        </p:attrNameLst>
                                      </p:cBhvr>
                                      <p:to>
                                        <a:srgbClr val="0000FF"/>
                                      </p:to>
                                    </p:animClr>
                                    <p:set>
                                      <p:cBhvr>
                                        <p:cTn id="283" dur="2000" fill="hold"/>
                                        <p:tgtEl>
                                          <p:spTgt spid="80"/>
                                        </p:tgtEl>
                                        <p:attrNameLst>
                                          <p:attrName>fill.type</p:attrName>
                                        </p:attrNameLst>
                                      </p:cBhvr>
                                      <p:to>
                                        <p:strVal val="solid"/>
                                      </p:to>
                                    </p:set>
                                    <p:set>
                                      <p:cBhvr>
                                        <p:cTn id="284" dur="2000" fill="hold"/>
                                        <p:tgtEl>
                                          <p:spTgt spid="80"/>
                                        </p:tgtEl>
                                        <p:attrNameLst>
                                          <p:attrName>fill.on</p:attrName>
                                        </p:attrNameLst>
                                      </p:cBhvr>
                                      <p:to>
                                        <p:strVal val="true"/>
                                      </p:to>
                                    </p:set>
                                  </p:childTnLst>
                                </p:cTn>
                              </p:par>
                              <p:par>
                                <p:cTn id="285" presetID="1" presetClass="emph" presetSubtype="2" fill="hold" nodeType="withEffect">
                                  <p:stCondLst>
                                    <p:cond delay="0"/>
                                  </p:stCondLst>
                                  <p:childTnLst>
                                    <p:animClr clrSpc="rgb" dir="cw">
                                      <p:cBhvr>
                                        <p:cTn id="286" dur="2000" fill="hold"/>
                                        <p:tgtEl>
                                          <p:spTgt spid="35"/>
                                        </p:tgtEl>
                                        <p:attrNameLst>
                                          <p:attrName>fillcolor</p:attrName>
                                        </p:attrNameLst>
                                      </p:cBhvr>
                                      <p:to>
                                        <a:srgbClr val="0000FF"/>
                                      </p:to>
                                    </p:animClr>
                                    <p:set>
                                      <p:cBhvr>
                                        <p:cTn id="287" dur="2000" fill="hold"/>
                                        <p:tgtEl>
                                          <p:spTgt spid="35"/>
                                        </p:tgtEl>
                                        <p:attrNameLst>
                                          <p:attrName>fill.type</p:attrName>
                                        </p:attrNameLst>
                                      </p:cBhvr>
                                      <p:to>
                                        <p:strVal val="solid"/>
                                      </p:to>
                                    </p:set>
                                    <p:set>
                                      <p:cBhvr>
                                        <p:cTn id="288" dur="2000" fill="hold"/>
                                        <p:tgtEl>
                                          <p:spTgt spid="35"/>
                                        </p:tgtEl>
                                        <p:attrNameLst>
                                          <p:attrName>fill.on</p:attrName>
                                        </p:attrNameLst>
                                      </p:cBhvr>
                                      <p:to>
                                        <p:strVal val="true"/>
                                      </p:to>
                                    </p:set>
                                  </p:childTnLst>
                                </p:cTn>
                              </p:par>
                              <p:par>
                                <p:cTn id="289" presetID="1" presetClass="emph" presetSubtype="2" fill="hold" nodeType="withEffect">
                                  <p:stCondLst>
                                    <p:cond delay="0"/>
                                  </p:stCondLst>
                                  <p:childTnLst>
                                    <p:animClr clrSpc="rgb" dir="cw">
                                      <p:cBhvr>
                                        <p:cTn id="290" dur="2000" fill="hold"/>
                                        <p:tgtEl>
                                          <p:spTgt spid="33"/>
                                        </p:tgtEl>
                                        <p:attrNameLst>
                                          <p:attrName>fillcolor</p:attrName>
                                        </p:attrNameLst>
                                      </p:cBhvr>
                                      <p:to>
                                        <a:srgbClr val="0000FF"/>
                                      </p:to>
                                    </p:animClr>
                                    <p:set>
                                      <p:cBhvr>
                                        <p:cTn id="291" dur="2000" fill="hold"/>
                                        <p:tgtEl>
                                          <p:spTgt spid="33"/>
                                        </p:tgtEl>
                                        <p:attrNameLst>
                                          <p:attrName>fill.type</p:attrName>
                                        </p:attrNameLst>
                                      </p:cBhvr>
                                      <p:to>
                                        <p:strVal val="solid"/>
                                      </p:to>
                                    </p:set>
                                    <p:set>
                                      <p:cBhvr>
                                        <p:cTn id="292" dur="2000" fill="hold"/>
                                        <p:tgtEl>
                                          <p:spTgt spid="33"/>
                                        </p:tgtEl>
                                        <p:attrNameLst>
                                          <p:attrName>fill.on</p:attrName>
                                        </p:attrNameLst>
                                      </p:cBhvr>
                                      <p:to>
                                        <p:strVal val="true"/>
                                      </p:to>
                                    </p:set>
                                  </p:childTnLst>
                                </p:cTn>
                              </p:par>
                              <p:par>
                                <p:cTn id="293" presetID="1" presetClass="emph" presetSubtype="2" fill="hold" nodeType="withEffect">
                                  <p:stCondLst>
                                    <p:cond delay="0"/>
                                  </p:stCondLst>
                                  <p:childTnLst>
                                    <p:animClr clrSpc="rgb" dir="cw">
                                      <p:cBhvr>
                                        <p:cTn id="294" dur="2000" fill="hold"/>
                                        <p:tgtEl>
                                          <p:spTgt spid="69"/>
                                        </p:tgtEl>
                                        <p:attrNameLst>
                                          <p:attrName>fillcolor</p:attrName>
                                        </p:attrNameLst>
                                      </p:cBhvr>
                                      <p:to>
                                        <a:srgbClr val="0000FF"/>
                                      </p:to>
                                    </p:animClr>
                                    <p:set>
                                      <p:cBhvr>
                                        <p:cTn id="295" dur="2000" fill="hold"/>
                                        <p:tgtEl>
                                          <p:spTgt spid="69"/>
                                        </p:tgtEl>
                                        <p:attrNameLst>
                                          <p:attrName>fill.type</p:attrName>
                                        </p:attrNameLst>
                                      </p:cBhvr>
                                      <p:to>
                                        <p:strVal val="solid"/>
                                      </p:to>
                                    </p:set>
                                    <p:set>
                                      <p:cBhvr>
                                        <p:cTn id="296" dur="2000" fill="hold"/>
                                        <p:tgtEl>
                                          <p:spTgt spid="69"/>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2000" fill="hold"/>
                                        <p:tgtEl>
                                          <p:spTgt spid="78"/>
                                        </p:tgtEl>
                                        <p:attrNameLst>
                                          <p:attrName>fillcolor</p:attrName>
                                        </p:attrNameLst>
                                      </p:cBhvr>
                                      <p:to>
                                        <a:srgbClr val="0000FF"/>
                                      </p:to>
                                    </p:animClr>
                                    <p:set>
                                      <p:cBhvr>
                                        <p:cTn id="299" dur="2000" fill="hold"/>
                                        <p:tgtEl>
                                          <p:spTgt spid="78"/>
                                        </p:tgtEl>
                                        <p:attrNameLst>
                                          <p:attrName>fill.type</p:attrName>
                                        </p:attrNameLst>
                                      </p:cBhvr>
                                      <p:to>
                                        <p:strVal val="solid"/>
                                      </p:to>
                                    </p:set>
                                    <p:set>
                                      <p:cBhvr>
                                        <p:cTn id="300" dur="2000" fill="hold"/>
                                        <p:tgtEl>
                                          <p:spTgt spid="78"/>
                                        </p:tgtEl>
                                        <p:attrNameLst>
                                          <p:attrName>fill.on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43"/>
                                        </p:tgtEl>
                                        <p:attrNameLst>
                                          <p:attrName>fillcolor</p:attrName>
                                        </p:attrNameLst>
                                      </p:cBhvr>
                                      <p:to>
                                        <a:srgbClr val="0000FF"/>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par>
                                <p:cTn id="305" presetID="1" presetClass="emph" presetSubtype="2" fill="hold" nodeType="withEffect">
                                  <p:stCondLst>
                                    <p:cond delay="0"/>
                                  </p:stCondLst>
                                  <p:childTnLst>
                                    <p:animClr clrSpc="rgb" dir="cw">
                                      <p:cBhvr>
                                        <p:cTn id="306" dur="2000" fill="hold"/>
                                        <p:tgtEl>
                                          <p:spTgt spid="71"/>
                                        </p:tgtEl>
                                        <p:attrNameLst>
                                          <p:attrName>fillcolor</p:attrName>
                                        </p:attrNameLst>
                                      </p:cBhvr>
                                      <p:to>
                                        <a:srgbClr val="0000FF"/>
                                      </p:to>
                                    </p:animClr>
                                    <p:set>
                                      <p:cBhvr>
                                        <p:cTn id="307" dur="2000" fill="hold"/>
                                        <p:tgtEl>
                                          <p:spTgt spid="71"/>
                                        </p:tgtEl>
                                        <p:attrNameLst>
                                          <p:attrName>fill.type</p:attrName>
                                        </p:attrNameLst>
                                      </p:cBhvr>
                                      <p:to>
                                        <p:strVal val="solid"/>
                                      </p:to>
                                    </p:set>
                                    <p:set>
                                      <p:cBhvr>
                                        <p:cTn id="308" dur="2000" fill="hold"/>
                                        <p:tgtEl>
                                          <p:spTgt spid="71"/>
                                        </p:tgtEl>
                                        <p:attrNameLst>
                                          <p:attrName>fill.on</p:attrName>
                                        </p:attrNameLst>
                                      </p:cBhvr>
                                      <p:to>
                                        <p:strVal val="true"/>
                                      </p:to>
                                    </p:set>
                                  </p:childTnLst>
                                </p:cTn>
                              </p:par>
                              <p:par>
                                <p:cTn id="309" presetID="1" presetClass="emph" presetSubtype="2" fill="hold" nodeType="withEffect">
                                  <p:stCondLst>
                                    <p:cond delay="0"/>
                                  </p:stCondLst>
                                  <p:childTnLst>
                                    <p:animClr clrSpc="rgb" dir="cw">
                                      <p:cBhvr>
                                        <p:cTn id="310" dur="2000" fill="hold"/>
                                        <p:tgtEl>
                                          <p:spTgt spid="31"/>
                                        </p:tgtEl>
                                        <p:attrNameLst>
                                          <p:attrName>fillcolor</p:attrName>
                                        </p:attrNameLst>
                                      </p:cBhvr>
                                      <p:to>
                                        <a:srgbClr val="0000FF"/>
                                      </p:to>
                                    </p:animClr>
                                    <p:set>
                                      <p:cBhvr>
                                        <p:cTn id="311" dur="2000" fill="hold"/>
                                        <p:tgtEl>
                                          <p:spTgt spid="31"/>
                                        </p:tgtEl>
                                        <p:attrNameLst>
                                          <p:attrName>fill.type</p:attrName>
                                        </p:attrNameLst>
                                      </p:cBhvr>
                                      <p:to>
                                        <p:strVal val="solid"/>
                                      </p:to>
                                    </p:set>
                                    <p:set>
                                      <p:cBhvr>
                                        <p:cTn id="312" dur="2000" fill="hold"/>
                                        <p:tgtEl>
                                          <p:spTgt spid="31"/>
                                        </p:tgtEl>
                                        <p:attrNameLst>
                                          <p:attrName>fill.on</p:attrName>
                                        </p:attrNameLst>
                                      </p:cBhvr>
                                      <p:to>
                                        <p:strVal val="true"/>
                                      </p:to>
                                    </p:set>
                                  </p:childTnLst>
                                </p:cTn>
                              </p:par>
                              <p:par>
                                <p:cTn id="313" presetID="0" presetClass="path" presetSubtype="0" accel="50000" decel="50000" fill="hold" grpId="0" nodeType="withEffect">
                                  <p:stCondLst>
                                    <p:cond delay="0"/>
                                  </p:stCondLst>
                                  <p:childTnLst>
                                    <p:animMotion origin="layout" path="M -3.33333E-6 -0.00031 L 0.17084 -0.00031 " pathEditMode="relative" rAng="0" ptsTypes="AA">
                                      <p:cBhvr>
                                        <p:cTn id="314" dur="2000" fill="hold"/>
                                        <p:tgtEl>
                                          <p:spTgt spid="56"/>
                                        </p:tgtEl>
                                        <p:attrNameLst>
                                          <p:attrName>ppt_x</p:attrName>
                                          <p:attrName>ppt_y</p:attrName>
                                        </p:attrNameLst>
                                      </p:cBhvr>
                                      <p:rCtr x="8542" y="0"/>
                                    </p:animMotion>
                                  </p:childTnLst>
                                </p:cTn>
                              </p:par>
                              <p:par>
                                <p:cTn id="315" presetID="0" presetClass="path" presetSubtype="0" accel="50000" decel="50000" fill="hold" grpId="0" nodeType="withEffect">
                                  <p:stCondLst>
                                    <p:cond delay="0"/>
                                  </p:stCondLst>
                                  <p:childTnLst>
                                    <p:animMotion origin="layout" path="M 1.66667E-6 0.00031 L -0.02604 0.00031 " pathEditMode="relative" rAng="0" ptsTypes="AA">
                                      <p:cBhvr>
                                        <p:cTn id="316" dur="2000" fill="hold"/>
                                        <p:tgtEl>
                                          <p:spTgt spid="40"/>
                                        </p:tgtEl>
                                        <p:attrNameLst>
                                          <p:attrName>ppt_x</p:attrName>
                                          <p:attrName>ppt_y</p:attrName>
                                        </p:attrNameLst>
                                      </p:cBhvr>
                                      <p:rCtr x="-1302" y="0"/>
                                    </p:animMotion>
                                  </p:childTnLst>
                                </p:cTn>
                              </p:par>
                              <p:par>
                                <p:cTn id="317" presetID="0" presetClass="path" presetSubtype="0" accel="50000" decel="50000" fill="hold" grpId="0" nodeType="withEffect">
                                  <p:stCondLst>
                                    <p:cond delay="0"/>
                                  </p:stCondLst>
                                  <p:childTnLst>
                                    <p:animMotion origin="layout" path="M 3.05556E-6 0.00062 L 0.12066 0.00062 " pathEditMode="relative" rAng="0" ptsTypes="AA">
                                      <p:cBhvr>
                                        <p:cTn id="318" dur="2000" fill="hold"/>
                                        <p:tgtEl>
                                          <p:spTgt spid="81"/>
                                        </p:tgtEl>
                                        <p:attrNameLst>
                                          <p:attrName>ppt_x</p:attrName>
                                          <p:attrName>ppt_y</p:attrName>
                                        </p:attrNameLst>
                                      </p:cBhvr>
                                      <p:rCtr x="6024" y="0"/>
                                    </p:animMotion>
                                  </p:childTnLst>
                                </p:cTn>
                              </p:par>
                              <p:par>
                                <p:cTn id="319" presetID="0" presetClass="path" presetSubtype="0" accel="50000" decel="50000" fill="hold" grpId="0" nodeType="withEffect">
                                  <p:stCondLst>
                                    <p:cond delay="0"/>
                                  </p:stCondLst>
                                  <p:childTnLst>
                                    <p:animMotion origin="layout" path="M -4.16667E-6 0.00062 L 0.10782 0.00062 " pathEditMode="relative" rAng="0" ptsTypes="AA">
                                      <p:cBhvr>
                                        <p:cTn id="320" dur="2000" fill="hold"/>
                                        <p:tgtEl>
                                          <p:spTgt spid="51"/>
                                        </p:tgtEl>
                                        <p:attrNameLst>
                                          <p:attrName>ppt_x</p:attrName>
                                          <p:attrName>ppt_y</p:attrName>
                                        </p:attrNameLst>
                                      </p:cBhvr>
                                      <p:rCtr x="5382" y="0"/>
                                    </p:animMotion>
                                  </p:childTnLst>
                                </p:cTn>
                              </p:par>
                              <p:par>
                                <p:cTn id="321" presetID="0" presetClass="path" presetSubtype="0" accel="50000" decel="50000" fill="hold" grpId="0" nodeType="withEffect">
                                  <p:stCondLst>
                                    <p:cond delay="0"/>
                                  </p:stCondLst>
                                  <p:childTnLst>
                                    <p:animMotion origin="layout" path="M -2.22222E-6 -0.00124 L 0.0882 -0.00124 " pathEditMode="relative" rAng="0" ptsTypes="AA">
                                      <p:cBhvr>
                                        <p:cTn id="322" dur="2000" fill="hold"/>
                                        <p:tgtEl>
                                          <p:spTgt spid="34"/>
                                        </p:tgtEl>
                                        <p:attrNameLst>
                                          <p:attrName>ppt_x</p:attrName>
                                          <p:attrName>ppt_y</p:attrName>
                                        </p:attrNameLst>
                                      </p:cBhvr>
                                      <p:rCtr x="4410" y="0"/>
                                    </p:animMotion>
                                  </p:childTnLst>
                                </p:cTn>
                              </p:par>
                              <p:par>
                                <p:cTn id="323" presetID="0" presetClass="path" presetSubtype="0" accel="50000" decel="50000" fill="hold" grpId="0" nodeType="withEffect">
                                  <p:stCondLst>
                                    <p:cond delay="0"/>
                                  </p:stCondLst>
                                  <p:childTnLst>
                                    <p:animMotion origin="layout" path="M -5.55556E-7 4.69136E-6 L 0.03299 4.69136E-6 " pathEditMode="relative" rAng="0" ptsTypes="AA">
                                      <p:cBhvr>
                                        <p:cTn id="324" dur="2000" fill="hold"/>
                                        <p:tgtEl>
                                          <p:spTgt spid="38"/>
                                        </p:tgtEl>
                                        <p:attrNameLst>
                                          <p:attrName>ppt_x</p:attrName>
                                          <p:attrName>ppt_y</p:attrName>
                                        </p:attrNameLst>
                                      </p:cBhvr>
                                      <p:rCtr x="1649" y="0"/>
                                    </p:animMotion>
                                  </p:childTnLst>
                                </p:cTn>
                              </p:par>
                              <p:par>
                                <p:cTn id="325" presetID="0" presetClass="path" presetSubtype="0" accel="50000" decel="50000" fill="hold" grpId="0" nodeType="withEffect">
                                  <p:stCondLst>
                                    <p:cond delay="0"/>
                                  </p:stCondLst>
                                  <p:childTnLst>
                                    <p:animMotion origin="layout" path="M 2.5E-6 -3.7037E-7 L 0.14323 -3.7037E-7 " pathEditMode="relative" rAng="0" ptsTypes="AA">
                                      <p:cBhvr>
                                        <p:cTn id="326" dur="2000" fill="hold"/>
                                        <p:tgtEl>
                                          <p:spTgt spid="32"/>
                                        </p:tgtEl>
                                        <p:attrNameLst>
                                          <p:attrName>ppt_x</p:attrName>
                                          <p:attrName>ppt_y</p:attrName>
                                        </p:attrNameLst>
                                      </p:cBhvr>
                                      <p:rCtr x="7153" y="0"/>
                                    </p:animMotion>
                                  </p:childTnLst>
                                </p:cTn>
                              </p:par>
                              <p:par>
                                <p:cTn id="327" presetID="0" presetClass="path" presetSubtype="0" accel="50000" decel="50000" fill="hold" grpId="0" nodeType="withEffect">
                                  <p:stCondLst>
                                    <p:cond delay="0"/>
                                  </p:stCondLst>
                                  <p:childTnLst>
                                    <p:animMotion origin="layout" path="M 0.00104 -0.00062 L 0.08785 -0.00062 " pathEditMode="relative" rAng="0" ptsTypes="AA">
                                      <p:cBhvr>
                                        <p:cTn id="328" dur="2000" fill="hold"/>
                                        <p:tgtEl>
                                          <p:spTgt spid="46"/>
                                        </p:tgtEl>
                                        <p:attrNameLst>
                                          <p:attrName>ppt_x</p:attrName>
                                          <p:attrName>ppt_y</p:attrName>
                                        </p:attrNameLst>
                                      </p:cBhvr>
                                      <p:rCtr x="4340" y="0"/>
                                    </p:animMotion>
                                  </p:childTnLst>
                                </p:cTn>
                              </p:par>
                              <p:par>
                                <p:cTn id="329" presetID="0" presetClass="path" presetSubtype="0" accel="50000" decel="50000" fill="hold" grpId="0" nodeType="withEffect">
                                  <p:stCondLst>
                                    <p:cond delay="0"/>
                                  </p:stCondLst>
                                  <p:childTnLst>
                                    <p:animMotion origin="layout" path="M 1.11111E-6 0.00216 L 0.05278 0.00216 " pathEditMode="relative" rAng="0" ptsTypes="AA">
                                      <p:cBhvr>
                                        <p:cTn id="330" dur="2000" fill="hold"/>
                                        <p:tgtEl>
                                          <p:spTgt spid="63"/>
                                        </p:tgtEl>
                                        <p:attrNameLst>
                                          <p:attrName>ppt_x</p:attrName>
                                          <p:attrName>ppt_y</p:attrName>
                                        </p:attrNameLst>
                                      </p:cBhvr>
                                      <p:rCtr x="2639" y="0"/>
                                    </p:animMotion>
                                  </p:childTnLst>
                                </p:cTn>
                              </p:par>
                              <p:par>
                                <p:cTn id="331" presetID="0" presetClass="path" presetSubtype="0" accel="50000" decel="50000" fill="hold" grpId="0" nodeType="withEffect">
                                  <p:stCondLst>
                                    <p:cond delay="0"/>
                                  </p:stCondLst>
                                  <p:childTnLst>
                                    <p:animMotion origin="layout" path="M 0.00052 0.00031 L 0.05278 -0.00031 " pathEditMode="relative" rAng="0" ptsTypes="AA">
                                      <p:cBhvr>
                                        <p:cTn id="332" dur="2000" fill="hold"/>
                                        <p:tgtEl>
                                          <p:spTgt spid="79"/>
                                        </p:tgtEl>
                                        <p:attrNameLst>
                                          <p:attrName>ppt_x</p:attrName>
                                          <p:attrName>ppt_y</p:attrName>
                                        </p:attrNameLst>
                                      </p:cBhvr>
                                      <p:rCtr x="2604" y="-31"/>
                                    </p:animMotion>
                                  </p:childTnLst>
                                </p:cTn>
                              </p:par>
                              <p:par>
                                <p:cTn id="333" presetID="0" presetClass="path" presetSubtype="0" accel="50000" decel="50000" fill="hold" grpId="0" nodeType="withEffect">
                                  <p:stCondLst>
                                    <p:cond delay="0"/>
                                  </p:stCondLst>
                                  <p:childTnLst>
                                    <p:animMotion origin="layout" path="M 8.33333E-7 -9.87654E-7 L 0.01719 -9.87654E-7 " pathEditMode="relative" rAng="0" ptsTypes="AA">
                                      <p:cBhvr>
                                        <p:cTn id="334" dur="2000" fill="hold"/>
                                        <p:tgtEl>
                                          <p:spTgt spid="80"/>
                                        </p:tgtEl>
                                        <p:attrNameLst>
                                          <p:attrName>ppt_x</p:attrName>
                                          <p:attrName>ppt_y</p:attrName>
                                        </p:attrNameLst>
                                      </p:cBhvr>
                                      <p:rCtr x="851" y="0"/>
                                    </p:animMotion>
                                  </p:childTnLst>
                                </p:cTn>
                              </p:par>
                              <p:par>
                                <p:cTn id="335" presetID="0" presetClass="path" presetSubtype="0" accel="50000" decel="50000" fill="hold" grpId="0" nodeType="withEffect">
                                  <p:stCondLst>
                                    <p:cond delay="0"/>
                                  </p:stCondLst>
                                  <p:childTnLst>
                                    <p:animMotion origin="layout" path="M 2.77778E-7 -4.44444E-6 L -0.01024 -4.44444E-6 " pathEditMode="relative" rAng="0" ptsTypes="AA">
                                      <p:cBhvr>
                                        <p:cTn id="336" dur="2000" fill="hold"/>
                                        <p:tgtEl>
                                          <p:spTgt spid="35"/>
                                        </p:tgtEl>
                                        <p:attrNameLst>
                                          <p:attrName>ppt_x</p:attrName>
                                          <p:attrName>ppt_y</p:attrName>
                                        </p:attrNameLst>
                                      </p:cBhvr>
                                      <p:rCtr x="-521" y="0"/>
                                    </p:animMotion>
                                  </p:childTnLst>
                                </p:cTn>
                              </p:par>
                              <p:par>
                                <p:cTn id="337" presetID="0" presetClass="path" presetSubtype="0" accel="50000" decel="50000" fill="hold" grpId="0" nodeType="withEffect">
                                  <p:stCondLst>
                                    <p:cond delay="0"/>
                                  </p:stCondLst>
                                  <p:childTnLst>
                                    <p:animMotion origin="layout" path="M 8.33333E-7 4.93827E-6 L 0.0158 4.93827E-6 " pathEditMode="relative" rAng="0" ptsTypes="AA">
                                      <p:cBhvr>
                                        <p:cTn id="338" dur="2000" fill="hold"/>
                                        <p:tgtEl>
                                          <p:spTgt spid="33"/>
                                        </p:tgtEl>
                                        <p:attrNameLst>
                                          <p:attrName>ppt_x</p:attrName>
                                          <p:attrName>ppt_y</p:attrName>
                                        </p:attrNameLst>
                                      </p:cBhvr>
                                      <p:rCtr x="781" y="0"/>
                                    </p:animMotion>
                                  </p:childTnLst>
                                </p:cTn>
                              </p:par>
                              <p:par>
                                <p:cTn id="339" presetID="0" presetClass="path" presetSubtype="0" accel="50000" decel="50000" fill="hold" grpId="0" nodeType="withEffect">
                                  <p:stCondLst>
                                    <p:cond delay="0"/>
                                  </p:stCondLst>
                                  <p:childTnLst>
                                    <p:animMotion origin="layout" path="M -3.33333E-6 -1.48148E-6 L 0.06459 -1.48148E-6 " pathEditMode="relative" rAng="0" ptsTypes="AA">
                                      <p:cBhvr>
                                        <p:cTn id="340" dur="2000" fill="hold"/>
                                        <p:tgtEl>
                                          <p:spTgt spid="69"/>
                                        </p:tgtEl>
                                        <p:attrNameLst>
                                          <p:attrName>ppt_x</p:attrName>
                                          <p:attrName>ppt_y</p:attrName>
                                        </p:attrNameLst>
                                      </p:cBhvr>
                                      <p:rCtr x="3229" y="0"/>
                                    </p:animMotion>
                                  </p:childTnLst>
                                </p:cTn>
                              </p:par>
                              <p:par>
                                <p:cTn id="341" presetID="0" presetClass="path" presetSubtype="0" accel="50000" decel="50000" fill="hold" grpId="0" nodeType="withEffect">
                                  <p:stCondLst>
                                    <p:cond delay="0"/>
                                  </p:stCondLst>
                                  <p:childTnLst>
                                    <p:animMotion origin="layout" path="M -1.11111E-6 0.00216 L 0.11181 0.00216 " pathEditMode="relative" rAng="0" ptsTypes="AA">
                                      <p:cBhvr>
                                        <p:cTn id="342" dur="2000" fill="hold"/>
                                        <p:tgtEl>
                                          <p:spTgt spid="78"/>
                                        </p:tgtEl>
                                        <p:attrNameLst>
                                          <p:attrName>ppt_x</p:attrName>
                                          <p:attrName>ppt_y</p:attrName>
                                        </p:attrNameLst>
                                      </p:cBhvr>
                                      <p:rCtr x="5590" y="0"/>
                                    </p:animMotion>
                                  </p:childTnLst>
                                </p:cTn>
                              </p:par>
                              <p:par>
                                <p:cTn id="343" presetID="0" presetClass="path" presetSubtype="0" accel="50000" decel="50000" fill="hold" grpId="0" nodeType="withEffect">
                                  <p:stCondLst>
                                    <p:cond delay="0"/>
                                  </p:stCondLst>
                                  <p:childTnLst>
                                    <p:animMotion origin="layout" path="M 2.5E-6 0.00217 L 0.14323 0.00217 " pathEditMode="relative" rAng="0" ptsTypes="AA">
                                      <p:cBhvr>
                                        <p:cTn id="344" dur="2000" fill="hold"/>
                                        <p:tgtEl>
                                          <p:spTgt spid="43"/>
                                        </p:tgtEl>
                                        <p:attrNameLst>
                                          <p:attrName>ppt_x</p:attrName>
                                          <p:attrName>ppt_y</p:attrName>
                                        </p:attrNameLst>
                                      </p:cBhvr>
                                      <p:rCtr x="7153" y="0"/>
                                    </p:animMotion>
                                  </p:childTnLst>
                                </p:cTn>
                              </p:par>
                              <p:par>
                                <p:cTn id="345" presetID="0" presetClass="path" presetSubtype="0" accel="50000" decel="50000" fill="hold" grpId="0" nodeType="withEffect">
                                  <p:stCondLst>
                                    <p:cond delay="0"/>
                                  </p:stCondLst>
                                  <p:childTnLst>
                                    <p:animMotion origin="layout" path="M 0.00069 0.00031 L 0.17639 0.00031 " pathEditMode="relative" rAng="0" ptsTypes="AA">
                                      <p:cBhvr>
                                        <p:cTn id="346" dur="2000" fill="hold"/>
                                        <p:tgtEl>
                                          <p:spTgt spid="71"/>
                                        </p:tgtEl>
                                        <p:attrNameLst>
                                          <p:attrName>ppt_x</p:attrName>
                                          <p:attrName>ppt_y</p:attrName>
                                        </p:attrNameLst>
                                      </p:cBhvr>
                                      <p:rCtr x="8785" y="0"/>
                                    </p:animMotion>
                                  </p:childTnLst>
                                </p:cTn>
                              </p:par>
                              <p:par>
                                <p:cTn id="347" presetID="0" presetClass="path" presetSubtype="0" accel="50000" decel="50000" fill="hold" grpId="0" nodeType="withEffect">
                                  <p:stCondLst>
                                    <p:cond delay="0"/>
                                  </p:stCondLst>
                                  <p:childTnLst>
                                    <p:animMotion origin="layout" path="M -3.05556E-6 -9.87654E-7 L 0.13143 -9.87654E-7 " pathEditMode="relative" rAng="0" ptsTypes="AA">
                                      <p:cBhvr>
                                        <p:cTn id="348" dur="2000" fill="hold"/>
                                        <p:tgtEl>
                                          <p:spTgt spid="31"/>
                                        </p:tgtEl>
                                        <p:attrNameLst>
                                          <p:attrName>ppt_x</p:attrName>
                                          <p:attrName>ppt_y</p:attrName>
                                        </p:attrNameLst>
                                      </p:cBhvr>
                                      <p:rCtr x="6562" y="0"/>
                                    </p:animMotion>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205"/>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7"/>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18"/>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19"/>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20"/>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1"/>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2"/>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3"/>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24"/>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25"/>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26"/>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8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84"/>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85"/>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86"/>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87"/>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88"/>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89"/>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90"/>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91"/>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92"/>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93"/>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94"/>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96"/>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97"/>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98"/>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99"/>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100"/>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101"/>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102"/>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103"/>
                                        </p:tgtEl>
                                        <p:attrNameLst>
                                          <p:attrName>style.visibility</p:attrName>
                                        </p:attrNameLst>
                                      </p:cBhvr>
                                      <p:to>
                                        <p:strVal val="visible"/>
                                      </p:to>
                                    </p:set>
                                  </p:childTnLst>
                                </p:cTn>
                              </p:par>
                              <p:par>
                                <p:cTn id="417" presetID="1" presetClass="entr" presetSubtype="0" fill="hold" grpId="0" nodeType="withEffect">
                                  <p:stCondLst>
                                    <p:cond delay="0"/>
                                  </p:stCondLst>
                                  <p:childTnLst>
                                    <p:set>
                                      <p:cBhvr>
                                        <p:cTn id="418" dur="1" fill="hold">
                                          <p:stCondLst>
                                            <p:cond delay="0"/>
                                          </p:stCondLst>
                                        </p:cTn>
                                        <p:tgtEl>
                                          <p:spTgt spid="104"/>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105"/>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106"/>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07"/>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108"/>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109"/>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110"/>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111"/>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112"/>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113"/>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114"/>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115"/>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116"/>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117"/>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118"/>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119"/>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120"/>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121"/>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122"/>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123"/>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124"/>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125"/>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126"/>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127"/>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128"/>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129"/>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130"/>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131"/>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132"/>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133"/>
                                        </p:tgtEl>
                                        <p:attrNameLst>
                                          <p:attrName>style.visibility</p:attrName>
                                        </p:attrNameLst>
                                      </p:cBhvr>
                                      <p:to>
                                        <p:strVal val="visible"/>
                                      </p:to>
                                    </p:set>
                                  </p:childTnLst>
                                </p:cTn>
                              </p:par>
                              <p:par>
                                <p:cTn id="477" presetID="1" presetClass="entr" presetSubtype="0" fill="hold" grpId="0" nodeType="withEffect">
                                  <p:stCondLst>
                                    <p:cond delay="0"/>
                                  </p:stCondLst>
                                  <p:childTnLst>
                                    <p:set>
                                      <p:cBhvr>
                                        <p:cTn id="478" dur="1" fill="hold">
                                          <p:stCondLst>
                                            <p:cond delay="0"/>
                                          </p:stCondLst>
                                        </p:cTn>
                                        <p:tgtEl>
                                          <p:spTgt spid="134"/>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135"/>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136"/>
                                        </p:tgtEl>
                                        <p:attrNameLst>
                                          <p:attrName>style.visibility</p:attrName>
                                        </p:attrNameLst>
                                      </p:cBhvr>
                                      <p:to>
                                        <p:strVal val="visible"/>
                                      </p:to>
                                    </p:set>
                                  </p:childTnLst>
                                </p:cTn>
                              </p:par>
                              <p:par>
                                <p:cTn id="483" presetID="1" presetClass="entr" presetSubtype="0" fill="hold" grpId="0" nodeType="withEffect">
                                  <p:stCondLst>
                                    <p:cond delay="0"/>
                                  </p:stCondLst>
                                  <p:childTnLst>
                                    <p:set>
                                      <p:cBhvr>
                                        <p:cTn id="484" dur="1" fill="hold">
                                          <p:stCondLst>
                                            <p:cond delay="0"/>
                                          </p:stCondLst>
                                        </p:cTn>
                                        <p:tgtEl>
                                          <p:spTgt spid="137"/>
                                        </p:tgtEl>
                                        <p:attrNameLst>
                                          <p:attrName>style.visibility</p:attrName>
                                        </p:attrNameLst>
                                      </p:cBhvr>
                                      <p:to>
                                        <p:strVal val="visible"/>
                                      </p:to>
                                    </p:set>
                                  </p:childTnLst>
                                </p:cTn>
                              </p:par>
                              <p:par>
                                <p:cTn id="485" presetID="1" presetClass="entr" presetSubtype="0" fill="hold" grpId="0" nodeType="withEffect">
                                  <p:stCondLst>
                                    <p:cond delay="0"/>
                                  </p:stCondLst>
                                  <p:childTnLst>
                                    <p:set>
                                      <p:cBhvr>
                                        <p:cTn id="486" dur="1" fill="hold">
                                          <p:stCondLst>
                                            <p:cond delay="0"/>
                                          </p:stCondLst>
                                        </p:cTn>
                                        <p:tgtEl>
                                          <p:spTgt spid="138"/>
                                        </p:tgtEl>
                                        <p:attrNameLst>
                                          <p:attrName>style.visibility</p:attrName>
                                        </p:attrNameLst>
                                      </p:cBhvr>
                                      <p:to>
                                        <p:strVal val="visible"/>
                                      </p:to>
                                    </p:set>
                                  </p:childTnLst>
                                </p:cTn>
                              </p:par>
                              <p:par>
                                <p:cTn id="487" presetID="1" presetClass="entr" presetSubtype="0" fill="hold" grpId="0" nodeType="withEffect">
                                  <p:stCondLst>
                                    <p:cond delay="0"/>
                                  </p:stCondLst>
                                  <p:childTnLst>
                                    <p:set>
                                      <p:cBhvr>
                                        <p:cTn id="488" dur="1" fill="hold">
                                          <p:stCondLst>
                                            <p:cond delay="0"/>
                                          </p:stCondLst>
                                        </p:cTn>
                                        <p:tgtEl>
                                          <p:spTgt spid="209"/>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mph" presetSubtype="2" fill="hold" nodeType="clickEffect">
                                  <p:stCondLst>
                                    <p:cond delay="0"/>
                                  </p:stCondLst>
                                  <p:childTnLst>
                                    <p:animClr clrSpc="rgb" dir="cw">
                                      <p:cBhvr>
                                        <p:cTn id="492" dur="2000" fill="hold"/>
                                        <p:tgtEl>
                                          <p:spTgt spid="99"/>
                                        </p:tgtEl>
                                        <p:attrNameLst>
                                          <p:attrName>fillcolor</p:attrName>
                                        </p:attrNameLst>
                                      </p:cBhvr>
                                      <p:to>
                                        <a:srgbClr val="FF0000"/>
                                      </p:to>
                                    </p:animClr>
                                    <p:set>
                                      <p:cBhvr>
                                        <p:cTn id="493" dur="2000" fill="hold"/>
                                        <p:tgtEl>
                                          <p:spTgt spid="99"/>
                                        </p:tgtEl>
                                        <p:attrNameLst>
                                          <p:attrName>fill.type</p:attrName>
                                        </p:attrNameLst>
                                      </p:cBhvr>
                                      <p:to>
                                        <p:strVal val="solid"/>
                                      </p:to>
                                    </p:set>
                                    <p:set>
                                      <p:cBhvr>
                                        <p:cTn id="494" dur="2000" fill="hold"/>
                                        <p:tgtEl>
                                          <p:spTgt spid="99"/>
                                        </p:tgtEl>
                                        <p:attrNameLst>
                                          <p:attrName>fill.on</p:attrName>
                                        </p:attrNameLst>
                                      </p:cBhvr>
                                      <p:to>
                                        <p:strVal val="true"/>
                                      </p:to>
                                    </p:set>
                                  </p:childTnLst>
                                </p:cTn>
                              </p:par>
                              <p:par>
                                <p:cTn id="495" presetID="1" presetClass="emph" presetSubtype="2" fill="hold" nodeType="withEffect">
                                  <p:stCondLst>
                                    <p:cond delay="0"/>
                                  </p:stCondLst>
                                  <p:childTnLst>
                                    <p:animClr clrSpc="rgb" dir="cw">
                                      <p:cBhvr>
                                        <p:cTn id="496" dur="2000" fill="hold"/>
                                        <p:tgtEl>
                                          <p:spTgt spid="87"/>
                                        </p:tgtEl>
                                        <p:attrNameLst>
                                          <p:attrName>fillcolor</p:attrName>
                                        </p:attrNameLst>
                                      </p:cBhvr>
                                      <p:to>
                                        <a:srgbClr val="FF0000"/>
                                      </p:to>
                                    </p:animClr>
                                    <p:set>
                                      <p:cBhvr>
                                        <p:cTn id="497" dur="2000" fill="hold"/>
                                        <p:tgtEl>
                                          <p:spTgt spid="87"/>
                                        </p:tgtEl>
                                        <p:attrNameLst>
                                          <p:attrName>fill.type</p:attrName>
                                        </p:attrNameLst>
                                      </p:cBhvr>
                                      <p:to>
                                        <p:strVal val="solid"/>
                                      </p:to>
                                    </p:set>
                                    <p:set>
                                      <p:cBhvr>
                                        <p:cTn id="498" dur="2000" fill="hold"/>
                                        <p:tgtEl>
                                          <p:spTgt spid="87"/>
                                        </p:tgtEl>
                                        <p:attrNameLst>
                                          <p:attrName>fill.on</p:attrName>
                                        </p:attrNameLst>
                                      </p:cBhvr>
                                      <p:to>
                                        <p:strVal val="true"/>
                                      </p:to>
                                    </p:set>
                                  </p:childTnLst>
                                </p:cTn>
                              </p:par>
                              <p:par>
                                <p:cTn id="499" presetID="1" presetClass="emph" presetSubtype="2" fill="hold" nodeType="withEffect">
                                  <p:stCondLst>
                                    <p:cond delay="0"/>
                                  </p:stCondLst>
                                  <p:childTnLst>
                                    <p:animClr clrSpc="rgb" dir="cw">
                                      <p:cBhvr>
                                        <p:cTn id="500" dur="2000" fill="hold"/>
                                        <p:tgtEl>
                                          <p:spTgt spid="127"/>
                                        </p:tgtEl>
                                        <p:attrNameLst>
                                          <p:attrName>fillcolor</p:attrName>
                                        </p:attrNameLst>
                                      </p:cBhvr>
                                      <p:to>
                                        <a:srgbClr val="FF0000"/>
                                      </p:to>
                                    </p:animClr>
                                    <p:set>
                                      <p:cBhvr>
                                        <p:cTn id="501" dur="2000" fill="hold"/>
                                        <p:tgtEl>
                                          <p:spTgt spid="127"/>
                                        </p:tgtEl>
                                        <p:attrNameLst>
                                          <p:attrName>fill.type</p:attrName>
                                        </p:attrNameLst>
                                      </p:cBhvr>
                                      <p:to>
                                        <p:strVal val="solid"/>
                                      </p:to>
                                    </p:set>
                                    <p:set>
                                      <p:cBhvr>
                                        <p:cTn id="502" dur="2000" fill="hold"/>
                                        <p:tgtEl>
                                          <p:spTgt spid="127"/>
                                        </p:tgtEl>
                                        <p:attrNameLst>
                                          <p:attrName>fill.on</p:attrName>
                                        </p:attrNameLst>
                                      </p:cBhvr>
                                      <p:to>
                                        <p:strVal val="true"/>
                                      </p:to>
                                    </p:set>
                                  </p:childTnLst>
                                </p:cTn>
                              </p:par>
                              <p:par>
                                <p:cTn id="503" presetID="1" presetClass="emph" presetSubtype="2" fill="hold" nodeType="withEffect">
                                  <p:stCondLst>
                                    <p:cond delay="0"/>
                                  </p:stCondLst>
                                  <p:childTnLst>
                                    <p:animClr clrSpc="rgb" dir="cw">
                                      <p:cBhvr>
                                        <p:cTn id="504" dur="2000" fill="hold"/>
                                        <p:tgtEl>
                                          <p:spTgt spid="133"/>
                                        </p:tgtEl>
                                        <p:attrNameLst>
                                          <p:attrName>fillcolor</p:attrName>
                                        </p:attrNameLst>
                                      </p:cBhvr>
                                      <p:to>
                                        <a:srgbClr val="FF0000"/>
                                      </p:to>
                                    </p:animClr>
                                    <p:set>
                                      <p:cBhvr>
                                        <p:cTn id="505" dur="2000" fill="hold"/>
                                        <p:tgtEl>
                                          <p:spTgt spid="133"/>
                                        </p:tgtEl>
                                        <p:attrNameLst>
                                          <p:attrName>fill.type</p:attrName>
                                        </p:attrNameLst>
                                      </p:cBhvr>
                                      <p:to>
                                        <p:strVal val="solid"/>
                                      </p:to>
                                    </p:set>
                                    <p:set>
                                      <p:cBhvr>
                                        <p:cTn id="506" dur="2000" fill="hold"/>
                                        <p:tgtEl>
                                          <p:spTgt spid="133"/>
                                        </p:tgtEl>
                                        <p:attrNameLst>
                                          <p:attrName>fill.on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105"/>
                                        </p:tgtEl>
                                        <p:attrNameLst>
                                          <p:attrName>fillcolor</p:attrName>
                                        </p:attrNameLst>
                                      </p:cBhvr>
                                      <p:to>
                                        <a:srgbClr val="FF0000"/>
                                      </p:to>
                                    </p:animClr>
                                    <p:set>
                                      <p:cBhvr>
                                        <p:cTn id="509" dur="2000" fill="hold"/>
                                        <p:tgtEl>
                                          <p:spTgt spid="105"/>
                                        </p:tgtEl>
                                        <p:attrNameLst>
                                          <p:attrName>fill.type</p:attrName>
                                        </p:attrNameLst>
                                      </p:cBhvr>
                                      <p:to>
                                        <p:strVal val="solid"/>
                                      </p:to>
                                    </p:set>
                                    <p:set>
                                      <p:cBhvr>
                                        <p:cTn id="510" dur="2000" fill="hold"/>
                                        <p:tgtEl>
                                          <p:spTgt spid="105"/>
                                        </p:tgtEl>
                                        <p:attrNameLst>
                                          <p:attrName>fill.on</p:attrName>
                                        </p:attrNameLst>
                                      </p:cBhvr>
                                      <p:to>
                                        <p:strVal val="true"/>
                                      </p:to>
                                    </p:set>
                                  </p:childTnLst>
                                </p:cTn>
                              </p:par>
                              <p:par>
                                <p:cTn id="511" presetID="1" presetClass="emph" presetSubtype="2" fill="hold" nodeType="withEffect">
                                  <p:stCondLst>
                                    <p:cond delay="0"/>
                                  </p:stCondLst>
                                  <p:childTnLst>
                                    <p:animClr clrSpc="rgb" dir="cw">
                                      <p:cBhvr>
                                        <p:cTn id="512" dur="2000" fill="hold"/>
                                        <p:tgtEl>
                                          <p:spTgt spid="137"/>
                                        </p:tgtEl>
                                        <p:attrNameLst>
                                          <p:attrName>fillcolor</p:attrName>
                                        </p:attrNameLst>
                                      </p:cBhvr>
                                      <p:to>
                                        <a:srgbClr val="FF0000"/>
                                      </p:to>
                                    </p:animClr>
                                    <p:set>
                                      <p:cBhvr>
                                        <p:cTn id="513" dur="2000" fill="hold"/>
                                        <p:tgtEl>
                                          <p:spTgt spid="137"/>
                                        </p:tgtEl>
                                        <p:attrNameLst>
                                          <p:attrName>fill.type</p:attrName>
                                        </p:attrNameLst>
                                      </p:cBhvr>
                                      <p:to>
                                        <p:strVal val="solid"/>
                                      </p:to>
                                    </p:set>
                                    <p:set>
                                      <p:cBhvr>
                                        <p:cTn id="514" dur="2000" fill="hold"/>
                                        <p:tgtEl>
                                          <p:spTgt spid="137"/>
                                        </p:tgtEl>
                                        <p:attrNameLst>
                                          <p:attrName>fill.on</p:attrName>
                                        </p:attrNameLst>
                                      </p:cBhvr>
                                      <p:to>
                                        <p:strVal val="true"/>
                                      </p:to>
                                    </p:set>
                                  </p:childTnLst>
                                </p:cTn>
                              </p:par>
                              <p:par>
                                <p:cTn id="515" presetID="1" presetClass="emph" presetSubtype="2" fill="hold" nodeType="withEffect">
                                  <p:stCondLst>
                                    <p:cond delay="0"/>
                                  </p:stCondLst>
                                  <p:childTnLst>
                                    <p:animClr clrSpc="rgb" dir="cw">
                                      <p:cBhvr>
                                        <p:cTn id="516" dur="2000" fill="hold"/>
                                        <p:tgtEl>
                                          <p:spTgt spid="113"/>
                                        </p:tgtEl>
                                        <p:attrNameLst>
                                          <p:attrName>fillcolor</p:attrName>
                                        </p:attrNameLst>
                                      </p:cBhvr>
                                      <p:to>
                                        <a:srgbClr val="FF0000"/>
                                      </p:to>
                                    </p:animClr>
                                    <p:set>
                                      <p:cBhvr>
                                        <p:cTn id="517" dur="2000" fill="hold"/>
                                        <p:tgtEl>
                                          <p:spTgt spid="113"/>
                                        </p:tgtEl>
                                        <p:attrNameLst>
                                          <p:attrName>fill.type</p:attrName>
                                        </p:attrNameLst>
                                      </p:cBhvr>
                                      <p:to>
                                        <p:strVal val="solid"/>
                                      </p:to>
                                    </p:set>
                                    <p:set>
                                      <p:cBhvr>
                                        <p:cTn id="518" dur="2000" fill="hold"/>
                                        <p:tgtEl>
                                          <p:spTgt spid="113"/>
                                        </p:tgtEl>
                                        <p:attrNameLst>
                                          <p:attrName>fill.on</p:attrName>
                                        </p:attrNameLst>
                                      </p:cBhvr>
                                      <p:to>
                                        <p:strVal val="true"/>
                                      </p:to>
                                    </p:set>
                                  </p:childTnLst>
                                </p:cTn>
                              </p:par>
                              <p:par>
                                <p:cTn id="519" presetID="1" presetClass="emph" presetSubtype="2" fill="hold" nodeType="withEffect">
                                  <p:stCondLst>
                                    <p:cond delay="0"/>
                                  </p:stCondLst>
                                  <p:childTnLst>
                                    <p:animClr clrSpc="rgb" dir="cw">
                                      <p:cBhvr>
                                        <p:cTn id="520" dur="2000" fill="hold"/>
                                        <p:tgtEl>
                                          <p:spTgt spid="136"/>
                                        </p:tgtEl>
                                        <p:attrNameLst>
                                          <p:attrName>fillcolor</p:attrName>
                                        </p:attrNameLst>
                                      </p:cBhvr>
                                      <p:to>
                                        <a:srgbClr val="FF0000"/>
                                      </p:to>
                                    </p:animClr>
                                    <p:set>
                                      <p:cBhvr>
                                        <p:cTn id="521" dur="2000" fill="hold"/>
                                        <p:tgtEl>
                                          <p:spTgt spid="136"/>
                                        </p:tgtEl>
                                        <p:attrNameLst>
                                          <p:attrName>fill.type</p:attrName>
                                        </p:attrNameLst>
                                      </p:cBhvr>
                                      <p:to>
                                        <p:strVal val="solid"/>
                                      </p:to>
                                    </p:set>
                                    <p:set>
                                      <p:cBhvr>
                                        <p:cTn id="522" dur="2000" fill="hold"/>
                                        <p:tgtEl>
                                          <p:spTgt spid="136"/>
                                        </p:tgtEl>
                                        <p:attrNameLst>
                                          <p:attrName>fill.on</p:attrName>
                                        </p:attrNameLst>
                                      </p:cBhvr>
                                      <p:to>
                                        <p:strVal val="true"/>
                                      </p:to>
                                    </p:set>
                                  </p:childTnLst>
                                </p:cTn>
                              </p:par>
                              <p:par>
                                <p:cTn id="523" presetID="1" presetClass="emph" presetSubtype="2" fill="hold" nodeType="withEffect">
                                  <p:stCondLst>
                                    <p:cond delay="0"/>
                                  </p:stCondLst>
                                  <p:childTnLst>
                                    <p:animClr clrSpc="rgb" dir="cw">
                                      <p:cBhvr>
                                        <p:cTn id="524" dur="2000" fill="hold"/>
                                        <p:tgtEl>
                                          <p:spTgt spid="112"/>
                                        </p:tgtEl>
                                        <p:attrNameLst>
                                          <p:attrName>fillcolor</p:attrName>
                                        </p:attrNameLst>
                                      </p:cBhvr>
                                      <p:to>
                                        <a:srgbClr val="FF0000"/>
                                      </p:to>
                                    </p:animClr>
                                    <p:set>
                                      <p:cBhvr>
                                        <p:cTn id="525" dur="2000" fill="hold"/>
                                        <p:tgtEl>
                                          <p:spTgt spid="112"/>
                                        </p:tgtEl>
                                        <p:attrNameLst>
                                          <p:attrName>fill.type</p:attrName>
                                        </p:attrNameLst>
                                      </p:cBhvr>
                                      <p:to>
                                        <p:strVal val="solid"/>
                                      </p:to>
                                    </p:set>
                                    <p:set>
                                      <p:cBhvr>
                                        <p:cTn id="526" dur="2000" fill="hold"/>
                                        <p:tgtEl>
                                          <p:spTgt spid="112"/>
                                        </p:tgtEl>
                                        <p:attrNameLst>
                                          <p:attrName>fill.on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96"/>
                                        </p:tgtEl>
                                        <p:attrNameLst>
                                          <p:attrName>fillcolor</p:attrName>
                                        </p:attrNameLst>
                                      </p:cBhvr>
                                      <p:to>
                                        <a:srgbClr val="FF0000"/>
                                      </p:to>
                                    </p:animClr>
                                    <p:set>
                                      <p:cBhvr>
                                        <p:cTn id="529" dur="2000" fill="hold"/>
                                        <p:tgtEl>
                                          <p:spTgt spid="96"/>
                                        </p:tgtEl>
                                        <p:attrNameLst>
                                          <p:attrName>fill.type</p:attrName>
                                        </p:attrNameLst>
                                      </p:cBhvr>
                                      <p:to>
                                        <p:strVal val="solid"/>
                                      </p:to>
                                    </p:set>
                                    <p:set>
                                      <p:cBhvr>
                                        <p:cTn id="530" dur="2000" fill="hold"/>
                                        <p:tgtEl>
                                          <p:spTgt spid="96"/>
                                        </p:tgtEl>
                                        <p:attrNameLst>
                                          <p:attrName>fill.on</p:attrName>
                                        </p:attrNameLst>
                                      </p:cBhvr>
                                      <p:to>
                                        <p:strVal val="true"/>
                                      </p:to>
                                    </p:set>
                                  </p:childTnLst>
                                </p:cTn>
                              </p:par>
                              <p:par>
                                <p:cTn id="531" presetID="1" presetClass="emph" presetSubtype="2" fill="hold" nodeType="withEffect">
                                  <p:stCondLst>
                                    <p:cond delay="0"/>
                                  </p:stCondLst>
                                  <p:childTnLst>
                                    <p:animClr clrSpc="rgb" dir="cw">
                                      <p:cBhvr>
                                        <p:cTn id="532" dur="2000" fill="hold"/>
                                        <p:tgtEl>
                                          <p:spTgt spid="138"/>
                                        </p:tgtEl>
                                        <p:attrNameLst>
                                          <p:attrName>fillcolor</p:attrName>
                                        </p:attrNameLst>
                                      </p:cBhvr>
                                      <p:to>
                                        <a:srgbClr val="FF0000"/>
                                      </p:to>
                                    </p:animClr>
                                    <p:set>
                                      <p:cBhvr>
                                        <p:cTn id="533" dur="2000" fill="hold"/>
                                        <p:tgtEl>
                                          <p:spTgt spid="138"/>
                                        </p:tgtEl>
                                        <p:attrNameLst>
                                          <p:attrName>fill.type</p:attrName>
                                        </p:attrNameLst>
                                      </p:cBhvr>
                                      <p:to>
                                        <p:strVal val="solid"/>
                                      </p:to>
                                    </p:set>
                                    <p:set>
                                      <p:cBhvr>
                                        <p:cTn id="534" dur="2000" fill="hold"/>
                                        <p:tgtEl>
                                          <p:spTgt spid="138"/>
                                        </p:tgtEl>
                                        <p:attrNameLst>
                                          <p:attrName>fill.on</p:attrName>
                                        </p:attrNameLst>
                                      </p:cBhvr>
                                      <p:to>
                                        <p:strVal val="true"/>
                                      </p:to>
                                    </p:set>
                                  </p:childTnLst>
                                </p:cTn>
                              </p:par>
                              <p:par>
                                <p:cTn id="535" presetID="1" presetClass="emph" presetSubtype="2" fill="hold" nodeType="withEffect">
                                  <p:stCondLst>
                                    <p:cond delay="0"/>
                                  </p:stCondLst>
                                  <p:childTnLst>
                                    <p:animClr clrSpc="rgb" dir="cw">
                                      <p:cBhvr>
                                        <p:cTn id="536" dur="2000" fill="hold"/>
                                        <p:tgtEl>
                                          <p:spTgt spid="109"/>
                                        </p:tgtEl>
                                        <p:attrNameLst>
                                          <p:attrName>fillcolor</p:attrName>
                                        </p:attrNameLst>
                                      </p:cBhvr>
                                      <p:to>
                                        <a:srgbClr val="FF0000"/>
                                      </p:to>
                                    </p:animClr>
                                    <p:set>
                                      <p:cBhvr>
                                        <p:cTn id="537" dur="2000" fill="hold"/>
                                        <p:tgtEl>
                                          <p:spTgt spid="109"/>
                                        </p:tgtEl>
                                        <p:attrNameLst>
                                          <p:attrName>fill.type</p:attrName>
                                        </p:attrNameLst>
                                      </p:cBhvr>
                                      <p:to>
                                        <p:strVal val="solid"/>
                                      </p:to>
                                    </p:set>
                                    <p:set>
                                      <p:cBhvr>
                                        <p:cTn id="538" dur="2000" fill="hold"/>
                                        <p:tgtEl>
                                          <p:spTgt spid="109"/>
                                        </p:tgtEl>
                                        <p:attrNameLst>
                                          <p:attrName>fill.on</p:attrName>
                                        </p:attrNameLst>
                                      </p:cBhvr>
                                      <p:to>
                                        <p:strVal val="true"/>
                                      </p:to>
                                    </p:set>
                                  </p:childTnLst>
                                </p:cTn>
                              </p:par>
                              <p:par>
                                <p:cTn id="539" presetID="0" presetClass="path" presetSubtype="0" accel="50000" decel="50000" fill="hold" grpId="1" nodeType="withEffect">
                                  <p:stCondLst>
                                    <p:cond delay="0"/>
                                  </p:stCondLst>
                                  <p:childTnLst>
                                    <p:animMotion origin="layout" path="M 5E-6 -4.5679E-6 L -0.02101 -4.5679E-6 " pathEditMode="relative" rAng="0" ptsTypes="AA">
                                      <p:cBhvr>
                                        <p:cTn id="540" dur="2000" fill="hold"/>
                                        <p:tgtEl>
                                          <p:spTgt spid="99"/>
                                        </p:tgtEl>
                                        <p:attrNameLst>
                                          <p:attrName>ppt_x</p:attrName>
                                          <p:attrName>ppt_y</p:attrName>
                                        </p:attrNameLst>
                                      </p:cBhvr>
                                      <p:rCtr x="-1059" y="0"/>
                                    </p:animMotion>
                                  </p:childTnLst>
                                </p:cTn>
                              </p:par>
                              <p:par>
                                <p:cTn id="541" presetID="0" presetClass="path" presetSubtype="0" accel="50000" decel="50000" fill="hold" grpId="1" nodeType="withEffect">
                                  <p:stCondLst>
                                    <p:cond delay="0"/>
                                  </p:stCondLst>
                                  <p:childTnLst>
                                    <p:animMotion origin="layout" path="M -0.00069 -9.87654E-7 L -0.03264 -9.87654E-7 " pathEditMode="relative" rAng="0" ptsTypes="AA">
                                      <p:cBhvr>
                                        <p:cTn id="542" dur="2000" fill="hold"/>
                                        <p:tgtEl>
                                          <p:spTgt spid="87"/>
                                        </p:tgtEl>
                                        <p:attrNameLst>
                                          <p:attrName>ppt_x</p:attrName>
                                          <p:attrName>ppt_y</p:attrName>
                                        </p:attrNameLst>
                                      </p:cBhvr>
                                      <p:rCtr x="-1597" y="0"/>
                                    </p:animMotion>
                                  </p:childTnLst>
                                </p:cTn>
                              </p:par>
                              <p:par>
                                <p:cTn id="543" presetID="0" presetClass="path" presetSubtype="0" accel="50000" decel="50000" fill="hold" grpId="1" nodeType="withEffect">
                                  <p:stCondLst>
                                    <p:cond delay="0"/>
                                  </p:stCondLst>
                                  <p:childTnLst>
                                    <p:animMotion origin="layout" path="M 0.00052 1.35802E-6 L 0.01111 1.35802E-6 " pathEditMode="relative" rAng="0" ptsTypes="AA">
                                      <p:cBhvr>
                                        <p:cTn id="544" dur="2000" fill="hold"/>
                                        <p:tgtEl>
                                          <p:spTgt spid="127"/>
                                        </p:tgtEl>
                                        <p:attrNameLst>
                                          <p:attrName>ppt_x</p:attrName>
                                          <p:attrName>ppt_y</p:attrName>
                                        </p:attrNameLst>
                                      </p:cBhvr>
                                      <p:rCtr x="521" y="0"/>
                                    </p:animMotion>
                                  </p:childTnLst>
                                </p:cTn>
                              </p:par>
                              <p:par>
                                <p:cTn id="545" presetID="0" presetClass="path" presetSubtype="0" accel="50000" decel="50000" fill="hold" grpId="1" nodeType="withEffect">
                                  <p:stCondLst>
                                    <p:cond delay="0"/>
                                  </p:stCondLst>
                                  <p:childTnLst>
                                    <p:animMotion origin="layout" path="M 4.16667E-6 -3.82716E-6 L -0.06546 -3.82716E-6 " pathEditMode="relative" rAng="0" ptsTypes="AA">
                                      <p:cBhvr>
                                        <p:cTn id="546" dur="2000" fill="hold"/>
                                        <p:tgtEl>
                                          <p:spTgt spid="133"/>
                                        </p:tgtEl>
                                        <p:attrNameLst>
                                          <p:attrName>ppt_x</p:attrName>
                                          <p:attrName>ppt_y</p:attrName>
                                        </p:attrNameLst>
                                      </p:cBhvr>
                                      <p:rCtr x="-3281" y="0"/>
                                    </p:animMotion>
                                  </p:childTnLst>
                                </p:cTn>
                              </p:par>
                              <p:par>
                                <p:cTn id="547" presetID="0" presetClass="path" presetSubtype="0" accel="50000" decel="50000" fill="hold" grpId="1" nodeType="withEffect">
                                  <p:stCondLst>
                                    <p:cond delay="0"/>
                                  </p:stCondLst>
                                  <p:childTnLst>
                                    <p:animMotion origin="layout" path="M -2.77778E-6 -1.48148E-6 L -0.12378 -1.48148E-6 " pathEditMode="relative" rAng="0" ptsTypes="AA">
                                      <p:cBhvr>
                                        <p:cTn id="548" dur="2000" fill="hold"/>
                                        <p:tgtEl>
                                          <p:spTgt spid="105"/>
                                        </p:tgtEl>
                                        <p:attrNameLst>
                                          <p:attrName>ppt_x</p:attrName>
                                          <p:attrName>ppt_y</p:attrName>
                                        </p:attrNameLst>
                                      </p:cBhvr>
                                      <p:rCtr x="-6198" y="0"/>
                                    </p:animMotion>
                                  </p:childTnLst>
                                </p:cTn>
                              </p:par>
                              <p:par>
                                <p:cTn id="549" presetID="0" presetClass="path" presetSubtype="0" accel="50000" decel="50000" fill="hold" grpId="1" nodeType="withEffect">
                                  <p:stCondLst>
                                    <p:cond delay="0"/>
                                  </p:stCondLst>
                                  <p:childTnLst>
                                    <p:animMotion origin="layout" path="M -4.44444E-6 2.46914E-7 L -0.04375 2.46914E-7 " pathEditMode="relative" rAng="0" ptsTypes="AA">
                                      <p:cBhvr>
                                        <p:cTn id="550" dur="2000" fill="hold"/>
                                        <p:tgtEl>
                                          <p:spTgt spid="137"/>
                                        </p:tgtEl>
                                        <p:attrNameLst>
                                          <p:attrName>ppt_x</p:attrName>
                                          <p:attrName>ppt_y</p:attrName>
                                        </p:attrNameLst>
                                      </p:cBhvr>
                                      <p:rCtr x="-2187" y="0"/>
                                    </p:animMotion>
                                  </p:childTnLst>
                                </p:cTn>
                              </p:par>
                              <p:par>
                                <p:cTn id="551" presetID="0" presetClass="path" presetSubtype="0" accel="50000" decel="50000" fill="hold" grpId="1" nodeType="withEffect">
                                  <p:stCondLst>
                                    <p:cond delay="0"/>
                                  </p:stCondLst>
                                  <p:childTnLst>
                                    <p:animMotion origin="layout" path="M 0.00017 -0.00031 L -0.0408 -0.00031 " pathEditMode="relative" rAng="0" ptsTypes="AA">
                                      <p:cBhvr>
                                        <p:cTn id="552" dur="2000" fill="hold"/>
                                        <p:tgtEl>
                                          <p:spTgt spid="113"/>
                                        </p:tgtEl>
                                        <p:attrNameLst>
                                          <p:attrName>ppt_x</p:attrName>
                                          <p:attrName>ppt_y</p:attrName>
                                        </p:attrNameLst>
                                      </p:cBhvr>
                                      <p:rCtr x="-2049" y="0"/>
                                    </p:animMotion>
                                  </p:childTnLst>
                                </p:cTn>
                              </p:par>
                              <p:par>
                                <p:cTn id="553" presetID="0" presetClass="path" presetSubtype="0" accel="50000" decel="50000" fill="hold" grpId="1" nodeType="withEffect">
                                  <p:stCondLst>
                                    <p:cond delay="0"/>
                                  </p:stCondLst>
                                  <p:childTnLst>
                                    <p:animMotion origin="layout" path="M 3.33333E-6 -9.87654E-7 L -0.14688 -9.87654E-7 " pathEditMode="relative" rAng="0" ptsTypes="AA">
                                      <p:cBhvr>
                                        <p:cTn id="554" dur="2000" fill="hold"/>
                                        <p:tgtEl>
                                          <p:spTgt spid="136"/>
                                        </p:tgtEl>
                                        <p:attrNameLst>
                                          <p:attrName>ppt_x</p:attrName>
                                          <p:attrName>ppt_y</p:attrName>
                                        </p:attrNameLst>
                                      </p:cBhvr>
                                      <p:rCtr x="-7344" y="0"/>
                                    </p:animMotion>
                                  </p:childTnLst>
                                </p:cTn>
                              </p:par>
                              <p:par>
                                <p:cTn id="555" presetID="0" presetClass="path" presetSubtype="0" accel="50000" decel="50000" fill="hold" grpId="1" nodeType="withEffect">
                                  <p:stCondLst>
                                    <p:cond delay="0"/>
                                  </p:stCondLst>
                                  <p:childTnLst>
                                    <p:animMotion origin="layout" path="M 0.00104 -0.00031 L 0.00625 -0.00031 " pathEditMode="relative" rAng="0" ptsTypes="AA">
                                      <p:cBhvr>
                                        <p:cTn id="556" dur="2000" fill="hold"/>
                                        <p:tgtEl>
                                          <p:spTgt spid="112"/>
                                        </p:tgtEl>
                                        <p:attrNameLst>
                                          <p:attrName>ppt_x</p:attrName>
                                          <p:attrName>ppt_y</p:attrName>
                                        </p:attrNameLst>
                                      </p:cBhvr>
                                      <p:rCtr x="260" y="0"/>
                                    </p:animMotion>
                                  </p:childTnLst>
                                </p:cTn>
                              </p:par>
                              <p:par>
                                <p:cTn id="557" presetID="0" presetClass="path" presetSubtype="0" accel="50000" decel="50000" fill="hold" grpId="1" nodeType="withEffect">
                                  <p:stCondLst>
                                    <p:cond delay="0"/>
                                  </p:stCondLst>
                                  <p:childTnLst>
                                    <p:animMotion origin="layout" path="M -0.00052 0.00031 L -0.19063 0.00031 " pathEditMode="relative" rAng="0" ptsTypes="AA">
                                      <p:cBhvr>
                                        <p:cTn id="558" dur="2000" fill="hold"/>
                                        <p:tgtEl>
                                          <p:spTgt spid="96"/>
                                        </p:tgtEl>
                                        <p:attrNameLst>
                                          <p:attrName>ppt_x</p:attrName>
                                          <p:attrName>ppt_y</p:attrName>
                                        </p:attrNameLst>
                                      </p:cBhvr>
                                      <p:rCtr x="-9514" y="0"/>
                                    </p:animMotion>
                                  </p:childTnLst>
                                </p:cTn>
                              </p:par>
                              <p:par>
                                <p:cTn id="559" presetID="0" presetClass="path" presetSubtype="0" accel="50000" decel="50000" fill="hold" grpId="1" nodeType="withEffect">
                                  <p:stCondLst>
                                    <p:cond delay="0"/>
                                  </p:stCondLst>
                                  <p:childTnLst>
                                    <p:animMotion origin="layout" path="M -0.00017 -0.00031 L -0.12761 -0.00031 " pathEditMode="relative" rAng="0" ptsTypes="AA">
                                      <p:cBhvr>
                                        <p:cTn id="560" dur="2000" fill="hold"/>
                                        <p:tgtEl>
                                          <p:spTgt spid="109"/>
                                        </p:tgtEl>
                                        <p:attrNameLst>
                                          <p:attrName>ppt_x</p:attrName>
                                          <p:attrName>ppt_y</p:attrName>
                                        </p:attrNameLst>
                                      </p:cBhvr>
                                      <p:rCtr x="-6372" y="0"/>
                                    </p:animMotion>
                                  </p:childTnLst>
                                </p:cTn>
                              </p:par>
                              <p:par>
                                <p:cTn id="561" presetID="0" presetClass="path" presetSubtype="0" accel="50000" decel="50000" fill="hold" grpId="1" nodeType="withEffect">
                                  <p:stCondLst>
                                    <p:cond delay="0"/>
                                  </p:stCondLst>
                                  <p:childTnLst>
                                    <p:animMotion origin="layout" path="M 0.00034 3.7037E-7 L -0.0507 3.7037E-7 " pathEditMode="relative" rAng="0" ptsTypes="AA">
                                      <p:cBhvr>
                                        <p:cTn id="562" dur="2000" fill="hold"/>
                                        <p:tgtEl>
                                          <p:spTgt spid="138"/>
                                        </p:tgtEl>
                                        <p:attrNameLst>
                                          <p:attrName>ppt_x</p:attrName>
                                          <p:attrName>ppt_y</p:attrName>
                                        </p:attrNameLst>
                                      </p:cBhvr>
                                      <p:rCtr x="-2552" y="0"/>
                                    </p:animMotion>
                                  </p:childTnLst>
                                </p:cTn>
                              </p:par>
                            </p:childTnLst>
                          </p:cTn>
                        </p:par>
                      </p:childTnLst>
                    </p:cTn>
                  </p:par>
                  <p:par>
                    <p:cTn id="563" fill="hold">
                      <p:stCondLst>
                        <p:cond delay="indefinite"/>
                      </p:stCondLst>
                      <p:childTnLst>
                        <p:par>
                          <p:cTn id="564" fill="hold">
                            <p:stCondLst>
                              <p:cond delay="0"/>
                            </p:stCondLst>
                            <p:childTnLst>
                              <p:par>
                                <p:cTn id="565" presetID="1" presetClass="emph" presetSubtype="2" fill="hold" nodeType="clickEffect">
                                  <p:stCondLst>
                                    <p:cond delay="0"/>
                                  </p:stCondLst>
                                  <p:childTnLst>
                                    <p:animClr clrSpc="rgb" dir="cw">
                                      <p:cBhvr>
                                        <p:cTn id="566" dur="2000" fill="hold"/>
                                        <p:tgtEl>
                                          <p:spTgt spid="125"/>
                                        </p:tgtEl>
                                        <p:attrNameLst>
                                          <p:attrName>fillcolor</p:attrName>
                                        </p:attrNameLst>
                                      </p:cBhvr>
                                      <p:to>
                                        <a:srgbClr val="808080"/>
                                      </p:to>
                                    </p:animClr>
                                    <p:set>
                                      <p:cBhvr>
                                        <p:cTn id="567" dur="2000" fill="hold"/>
                                        <p:tgtEl>
                                          <p:spTgt spid="125"/>
                                        </p:tgtEl>
                                        <p:attrNameLst>
                                          <p:attrName>fill.type</p:attrName>
                                        </p:attrNameLst>
                                      </p:cBhvr>
                                      <p:to>
                                        <p:strVal val="solid"/>
                                      </p:to>
                                    </p:set>
                                    <p:set>
                                      <p:cBhvr>
                                        <p:cTn id="568" dur="2000" fill="hold"/>
                                        <p:tgtEl>
                                          <p:spTgt spid="125"/>
                                        </p:tgtEl>
                                        <p:attrNameLst>
                                          <p:attrName>fill.on</p:attrName>
                                        </p:attrNameLst>
                                      </p:cBhvr>
                                      <p:to>
                                        <p:strVal val="true"/>
                                      </p:to>
                                    </p:set>
                                  </p:childTnLst>
                                </p:cTn>
                              </p:par>
                              <p:par>
                                <p:cTn id="569" presetID="1" presetClass="emph" presetSubtype="2" fill="hold" nodeType="withEffect">
                                  <p:stCondLst>
                                    <p:cond delay="0"/>
                                  </p:stCondLst>
                                  <p:childTnLst>
                                    <p:animClr clrSpc="rgb" dir="cw">
                                      <p:cBhvr>
                                        <p:cTn id="570" dur="2000" fill="hold"/>
                                        <p:tgtEl>
                                          <p:spTgt spid="98"/>
                                        </p:tgtEl>
                                        <p:attrNameLst>
                                          <p:attrName>fillcolor</p:attrName>
                                        </p:attrNameLst>
                                      </p:cBhvr>
                                      <p:to>
                                        <a:srgbClr val="808080"/>
                                      </p:to>
                                    </p:animClr>
                                    <p:set>
                                      <p:cBhvr>
                                        <p:cTn id="571" dur="2000" fill="hold"/>
                                        <p:tgtEl>
                                          <p:spTgt spid="98"/>
                                        </p:tgtEl>
                                        <p:attrNameLst>
                                          <p:attrName>fill.type</p:attrName>
                                        </p:attrNameLst>
                                      </p:cBhvr>
                                      <p:to>
                                        <p:strVal val="solid"/>
                                      </p:to>
                                    </p:set>
                                    <p:set>
                                      <p:cBhvr>
                                        <p:cTn id="572" dur="2000" fill="hold"/>
                                        <p:tgtEl>
                                          <p:spTgt spid="98"/>
                                        </p:tgtEl>
                                        <p:attrNameLst>
                                          <p:attrName>fill.on</p:attrName>
                                        </p:attrNameLst>
                                      </p:cBhvr>
                                      <p:to>
                                        <p:strVal val="true"/>
                                      </p:to>
                                    </p:set>
                                  </p:childTnLst>
                                </p:cTn>
                              </p:par>
                              <p:par>
                                <p:cTn id="573" presetID="1" presetClass="emph" presetSubtype="2" fill="hold" nodeType="withEffect">
                                  <p:stCondLst>
                                    <p:cond delay="0"/>
                                  </p:stCondLst>
                                  <p:childTnLst>
                                    <p:animClr clrSpc="rgb" dir="cw">
                                      <p:cBhvr>
                                        <p:cTn id="574" dur="2000" fill="hold"/>
                                        <p:tgtEl>
                                          <p:spTgt spid="84"/>
                                        </p:tgtEl>
                                        <p:attrNameLst>
                                          <p:attrName>fillcolor</p:attrName>
                                        </p:attrNameLst>
                                      </p:cBhvr>
                                      <p:to>
                                        <a:srgbClr val="808080"/>
                                      </p:to>
                                    </p:animClr>
                                    <p:set>
                                      <p:cBhvr>
                                        <p:cTn id="575" dur="2000" fill="hold"/>
                                        <p:tgtEl>
                                          <p:spTgt spid="84"/>
                                        </p:tgtEl>
                                        <p:attrNameLst>
                                          <p:attrName>fill.type</p:attrName>
                                        </p:attrNameLst>
                                      </p:cBhvr>
                                      <p:to>
                                        <p:strVal val="solid"/>
                                      </p:to>
                                    </p:set>
                                    <p:set>
                                      <p:cBhvr>
                                        <p:cTn id="576" dur="2000" fill="hold"/>
                                        <p:tgtEl>
                                          <p:spTgt spid="84"/>
                                        </p:tgtEl>
                                        <p:attrNameLst>
                                          <p:attrName>fill.on</p:attrName>
                                        </p:attrNameLst>
                                      </p:cBhvr>
                                      <p:to>
                                        <p:strVal val="true"/>
                                      </p:to>
                                    </p:set>
                                  </p:childTnLst>
                                </p:cTn>
                              </p:par>
                              <p:par>
                                <p:cTn id="577" presetID="1" presetClass="emph" presetSubtype="2" fill="hold" nodeType="withEffect">
                                  <p:stCondLst>
                                    <p:cond delay="0"/>
                                  </p:stCondLst>
                                  <p:childTnLst>
                                    <p:animClr clrSpc="rgb" dir="cw">
                                      <p:cBhvr>
                                        <p:cTn id="578" dur="2000" fill="hold"/>
                                        <p:tgtEl>
                                          <p:spTgt spid="104"/>
                                        </p:tgtEl>
                                        <p:attrNameLst>
                                          <p:attrName>fillcolor</p:attrName>
                                        </p:attrNameLst>
                                      </p:cBhvr>
                                      <p:to>
                                        <a:srgbClr val="808080"/>
                                      </p:to>
                                    </p:animClr>
                                    <p:set>
                                      <p:cBhvr>
                                        <p:cTn id="579" dur="2000" fill="hold"/>
                                        <p:tgtEl>
                                          <p:spTgt spid="104"/>
                                        </p:tgtEl>
                                        <p:attrNameLst>
                                          <p:attrName>fill.type</p:attrName>
                                        </p:attrNameLst>
                                      </p:cBhvr>
                                      <p:to>
                                        <p:strVal val="solid"/>
                                      </p:to>
                                    </p:set>
                                    <p:set>
                                      <p:cBhvr>
                                        <p:cTn id="580" dur="2000" fill="hold"/>
                                        <p:tgtEl>
                                          <p:spTgt spid="104"/>
                                        </p:tgtEl>
                                        <p:attrNameLst>
                                          <p:attrName>fill.on</p:attrName>
                                        </p:attrNameLst>
                                      </p:cBhvr>
                                      <p:to>
                                        <p:strVal val="true"/>
                                      </p:to>
                                    </p:set>
                                  </p:childTnLst>
                                </p:cTn>
                              </p:par>
                              <p:par>
                                <p:cTn id="581" presetID="1" presetClass="emph" presetSubtype="2" fill="hold" nodeType="withEffect">
                                  <p:stCondLst>
                                    <p:cond delay="0"/>
                                  </p:stCondLst>
                                  <p:childTnLst>
                                    <p:animClr clrSpc="rgb" dir="cw">
                                      <p:cBhvr>
                                        <p:cTn id="582" dur="2000" fill="hold"/>
                                        <p:tgtEl>
                                          <p:spTgt spid="91"/>
                                        </p:tgtEl>
                                        <p:attrNameLst>
                                          <p:attrName>fillcolor</p:attrName>
                                        </p:attrNameLst>
                                      </p:cBhvr>
                                      <p:to>
                                        <a:srgbClr val="808080"/>
                                      </p:to>
                                    </p:animClr>
                                    <p:set>
                                      <p:cBhvr>
                                        <p:cTn id="583" dur="2000" fill="hold"/>
                                        <p:tgtEl>
                                          <p:spTgt spid="91"/>
                                        </p:tgtEl>
                                        <p:attrNameLst>
                                          <p:attrName>fill.type</p:attrName>
                                        </p:attrNameLst>
                                      </p:cBhvr>
                                      <p:to>
                                        <p:strVal val="solid"/>
                                      </p:to>
                                    </p:set>
                                    <p:set>
                                      <p:cBhvr>
                                        <p:cTn id="584" dur="2000" fill="hold"/>
                                        <p:tgtEl>
                                          <p:spTgt spid="91"/>
                                        </p:tgtEl>
                                        <p:attrNameLst>
                                          <p:attrName>fill.on</p:attrName>
                                        </p:attrNameLst>
                                      </p:cBhvr>
                                      <p:to>
                                        <p:strVal val="true"/>
                                      </p:to>
                                    </p:set>
                                  </p:childTnLst>
                                </p:cTn>
                              </p:par>
                              <p:par>
                                <p:cTn id="585" presetID="1" presetClass="emph" presetSubtype="2" fill="hold" nodeType="withEffect">
                                  <p:stCondLst>
                                    <p:cond delay="0"/>
                                  </p:stCondLst>
                                  <p:childTnLst>
                                    <p:animClr clrSpc="rgb" dir="cw">
                                      <p:cBhvr>
                                        <p:cTn id="586" dur="2000" fill="hold"/>
                                        <p:tgtEl>
                                          <p:spTgt spid="100"/>
                                        </p:tgtEl>
                                        <p:attrNameLst>
                                          <p:attrName>fillcolor</p:attrName>
                                        </p:attrNameLst>
                                      </p:cBhvr>
                                      <p:to>
                                        <a:srgbClr val="808080"/>
                                      </p:to>
                                    </p:animClr>
                                    <p:set>
                                      <p:cBhvr>
                                        <p:cTn id="587" dur="2000" fill="hold"/>
                                        <p:tgtEl>
                                          <p:spTgt spid="100"/>
                                        </p:tgtEl>
                                        <p:attrNameLst>
                                          <p:attrName>fill.type</p:attrName>
                                        </p:attrNameLst>
                                      </p:cBhvr>
                                      <p:to>
                                        <p:strVal val="solid"/>
                                      </p:to>
                                    </p:set>
                                    <p:set>
                                      <p:cBhvr>
                                        <p:cTn id="588" dur="2000" fill="hold"/>
                                        <p:tgtEl>
                                          <p:spTgt spid="100"/>
                                        </p:tgtEl>
                                        <p:attrNameLst>
                                          <p:attrName>fill.on</p:attrName>
                                        </p:attrNameLst>
                                      </p:cBhvr>
                                      <p:to>
                                        <p:strVal val="true"/>
                                      </p:to>
                                    </p:set>
                                  </p:childTnLst>
                                </p:cTn>
                              </p:par>
                              <p:par>
                                <p:cTn id="589" presetID="1" presetClass="emph" presetSubtype="2" fill="hold" nodeType="withEffect">
                                  <p:stCondLst>
                                    <p:cond delay="0"/>
                                  </p:stCondLst>
                                  <p:childTnLst>
                                    <p:animClr clrSpc="rgb" dir="cw">
                                      <p:cBhvr>
                                        <p:cTn id="590" dur="2000" fill="hold"/>
                                        <p:tgtEl>
                                          <p:spTgt spid="124"/>
                                        </p:tgtEl>
                                        <p:attrNameLst>
                                          <p:attrName>fillcolor</p:attrName>
                                        </p:attrNameLst>
                                      </p:cBhvr>
                                      <p:to>
                                        <a:srgbClr val="808080"/>
                                      </p:to>
                                    </p:animClr>
                                    <p:set>
                                      <p:cBhvr>
                                        <p:cTn id="591" dur="2000" fill="hold"/>
                                        <p:tgtEl>
                                          <p:spTgt spid="124"/>
                                        </p:tgtEl>
                                        <p:attrNameLst>
                                          <p:attrName>fill.type</p:attrName>
                                        </p:attrNameLst>
                                      </p:cBhvr>
                                      <p:to>
                                        <p:strVal val="solid"/>
                                      </p:to>
                                    </p:set>
                                    <p:set>
                                      <p:cBhvr>
                                        <p:cTn id="592" dur="2000" fill="hold"/>
                                        <p:tgtEl>
                                          <p:spTgt spid="124"/>
                                        </p:tgtEl>
                                        <p:attrNameLst>
                                          <p:attrName>fill.on</p:attrName>
                                        </p:attrNameLst>
                                      </p:cBhvr>
                                      <p:to>
                                        <p:strVal val="true"/>
                                      </p:to>
                                    </p:set>
                                  </p:childTnLst>
                                </p:cTn>
                              </p:par>
                              <p:par>
                                <p:cTn id="593" presetID="1" presetClass="emph" presetSubtype="2" fill="hold" nodeType="withEffect">
                                  <p:stCondLst>
                                    <p:cond delay="0"/>
                                  </p:stCondLst>
                                  <p:childTnLst>
                                    <p:animClr clrSpc="rgb" dir="cw">
                                      <p:cBhvr>
                                        <p:cTn id="594" dur="2000" fill="hold"/>
                                        <p:tgtEl>
                                          <p:spTgt spid="116"/>
                                        </p:tgtEl>
                                        <p:attrNameLst>
                                          <p:attrName>fillcolor</p:attrName>
                                        </p:attrNameLst>
                                      </p:cBhvr>
                                      <p:to>
                                        <a:srgbClr val="808080"/>
                                      </p:to>
                                    </p:animClr>
                                    <p:set>
                                      <p:cBhvr>
                                        <p:cTn id="595" dur="2000" fill="hold"/>
                                        <p:tgtEl>
                                          <p:spTgt spid="116"/>
                                        </p:tgtEl>
                                        <p:attrNameLst>
                                          <p:attrName>fill.type</p:attrName>
                                        </p:attrNameLst>
                                      </p:cBhvr>
                                      <p:to>
                                        <p:strVal val="solid"/>
                                      </p:to>
                                    </p:set>
                                    <p:set>
                                      <p:cBhvr>
                                        <p:cTn id="596" dur="2000" fill="hold"/>
                                        <p:tgtEl>
                                          <p:spTgt spid="116"/>
                                        </p:tgtEl>
                                        <p:attrNameLst>
                                          <p:attrName>fill.on</p:attrName>
                                        </p:attrNameLst>
                                      </p:cBhvr>
                                      <p:to>
                                        <p:strVal val="true"/>
                                      </p:to>
                                    </p:set>
                                  </p:childTnLst>
                                </p:cTn>
                              </p:par>
                              <p:par>
                                <p:cTn id="597" presetID="1" presetClass="emph" presetSubtype="2" fill="hold" nodeType="withEffect">
                                  <p:stCondLst>
                                    <p:cond delay="0"/>
                                  </p:stCondLst>
                                  <p:childTnLst>
                                    <p:animClr clrSpc="rgb" dir="cw">
                                      <p:cBhvr>
                                        <p:cTn id="598" dur="2000" fill="hold"/>
                                        <p:tgtEl>
                                          <p:spTgt spid="135"/>
                                        </p:tgtEl>
                                        <p:attrNameLst>
                                          <p:attrName>fillcolor</p:attrName>
                                        </p:attrNameLst>
                                      </p:cBhvr>
                                      <p:to>
                                        <a:srgbClr val="808080"/>
                                      </p:to>
                                    </p:animClr>
                                    <p:set>
                                      <p:cBhvr>
                                        <p:cTn id="599" dur="2000" fill="hold"/>
                                        <p:tgtEl>
                                          <p:spTgt spid="135"/>
                                        </p:tgtEl>
                                        <p:attrNameLst>
                                          <p:attrName>fill.type</p:attrName>
                                        </p:attrNameLst>
                                      </p:cBhvr>
                                      <p:to>
                                        <p:strVal val="solid"/>
                                      </p:to>
                                    </p:set>
                                    <p:set>
                                      <p:cBhvr>
                                        <p:cTn id="600" dur="2000" fill="hold"/>
                                        <p:tgtEl>
                                          <p:spTgt spid="135"/>
                                        </p:tgtEl>
                                        <p:attrNameLst>
                                          <p:attrName>fill.on</p:attrName>
                                        </p:attrNameLst>
                                      </p:cBhvr>
                                      <p:to>
                                        <p:strVal val="true"/>
                                      </p:to>
                                    </p:set>
                                  </p:childTnLst>
                                </p:cTn>
                              </p:par>
                              <p:par>
                                <p:cTn id="601" presetID="1" presetClass="emph" presetSubtype="2" fill="hold" nodeType="withEffect">
                                  <p:stCondLst>
                                    <p:cond delay="0"/>
                                  </p:stCondLst>
                                  <p:childTnLst>
                                    <p:animClr clrSpc="rgb" dir="cw">
                                      <p:cBhvr>
                                        <p:cTn id="602" dur="2000" fill="hold"/>
                                        <p:tgtEl>
                                          <p:spTgt spid="106"/>
                                        </p:tgtEl>
                                        <p:attrNameLst>
                                          <p:attrName>fillcolor</p:attrName>
                                        </p:attrNameLst>
                                      </p:cBhvr>
                                      <p:to>
                                        <a:srgbClr val="808080"/>
                                      </p:to>
                                    </p:animClr>
                                    <p:set>
                                      <p:cBhvr>
                                        <p:cTn id="603" dur="2000" fill="hold"/>
                                        <p:tgtEl>
                                          <p:spTgt spid="106"/>
                                        </p:tgtEl>
                                        <p:attrNameLst>
                                          <p:attrName>fill.type</p:attrName>
                                        </p:attrNameLst>
                                      </p:cBhvr>
                                      <p:to>
                                        <p:strVal val="solid"/>
                                      </p:to>
                                    </p:set>
                                    <p:set>
                                      <p:cBhvr>
                                        <p:cTn id="604" dur="2000" fill="hold"/>
                                        <p:tgtEl>
                                          <p:spTgt spid="106"/>
                                        </p:tgtEl>
                                        <p:attrNameLst>
                                          <p:attrName>fill.on</p:attrName>
                                        </p:attrNameLst>
                                      </p:cBhvr>
                                      <p:to>
                                        <p:strVal val="true"/>
                                      </p:to>
                                    </p:set>
                                  </p:childTnLst>
                                </p:cTn>
                              </p:par>
                              <p:par>
                                <p:cTn id="605" presetID="1" presetClass="emph" presetSubtype="2" fill="hold" nodeType="withEffect">
                                  <p:stCondLst>
                                    <p:cond delay="0"/>
                                  </p:stCondLst>
                                  <p:childTnLst>
                                    <p:animClr clrSpc="rgb" dir="cw">
                                      <p:cBhvr>
                                        <p:cTn id="606" dur="2000" fill="hold"/>
                                        <p:tgtEl>
                                          <p:spTgt spid="92"/>
                                        </p:tgtEl>
                                        <p:attrNameLst>
                                          <p:attrName>fillcolor</p:attrName>
                                        </p:attrNameLst>
                                      </p:cBhvr>
                                      <p:to>
                                        <a:srgbClr val="808080"/>
                                      </p:to>
                                    </p:animClr>
                                    <p:set>
                                      <p:cBhvr>
                                        <p:cTn id="607" dur="2000" fill="hold"/>
                                        <p:tgtEl>
                                          <p:spTgt spid="92"/>
                                        </p:tgtEl>
                                        <p:attrNameLst>
                                          <p:attrName>fill.type</p:attrName>
                                        </p:attrNameLst>
                                      </p:cBhvr>
                                      <p:to>
                                        <p:strVal val="solid"/>
                                      </p:to>
                                    </p:set>
                                    <p:set>
                                      <p:cBhvr>
                                        <p:cTn id="608" dur="2000" fill="hold"/>
                                        <p:tgtEl>
                                          <p:spTgt spid="92"/>
                                        </p:tgtEl>
                                        <p:attrNameLst>
                                          <p:attrName>fill.on</p:attrName>
                                        </p:attrNameLst>
                                      </p:cBhvr>
                                      <p:to>
                                        <p:strVal val="true"/>
                                      </p:to>
                                    </p:set>
                                  </p:childTnLst>
                                </p:cTn>
                              </p:par>
                              <p:par>
                                <p:cTn id="609" presetID="1" presetClass="emph" presetSubtype="2" fill="hold" nodeType="withEffect">
                                  <p:stCondLst>
                                    <p:cond delay="0"/>
                                  </p:stCondLst>
                                  <p:childTnLst>
                                    <p:animClr clrSpc="rgb" dir="cw">
                                      <p:cBhvr>
                                        <p:cTn id="610" dur="2000" fill="hold"/>
                                        <p:tgtEl>
                                          <p:spTgt spid="119"/>
                                        </p:tgtEl>
                                        <p:attrNameLst>
                                          <p:attrName>fillcolor</p:attrName>
                                        </p:attrNameLst>
                                      </p:cBhvr>
                                      <p:to>
                                        <a:srgbClr val="808080"/>
                                      </p:to>
                                    </p:animClr>
                                    <p:set>
                                      <p:cBhvr>
                                        <p:cTn id="611" dur="2000" fill="hold"/>
                                        <p:tgtEl>
                                          <p:spTgt spid="119"/>
                                        </p:tgtEl>
                                        <p:attrNameLst>
                                          <p:attrName>fill.type</p:attrName>
                                        </p:attrNameLst>
                                      </p:cBhvr>
                                      <p:to>
                                        <p:strVal val="solid"/>
                                      </p:to>
                                    </p:set>
                                    <p:set>
                                      <p:cBhvr>
                                        <p:cTn id="612" dur="2000" fill="hold"/>
                                        <p:tgtEl>
                                          <p:spTgt spid="119"/>
                                        </p:tgtEl>
                                        <p:attrNameLst>
                                          <p:attrName>fill.on</p:attrName>
                                        </p:attrNameLst>
                                      </p:cBhvr>
                                      <p:to>
                                        <p:strVal val="true"/>
                                      </p:to>
                                    </p:set>
                                  </p:childTnLst>
                                </p:cTn>
                              </p:par>
                              <p:par>
                                <p:cTn id="613" presetID="1" presetClass="emph" presetSubtype="2" fill="hold" nodeType="withEffect">
                                  <p:stCondLst>
                                    <p:cond delay="0"/>
                                  </p:stCondLst>
                                  <p:childTnLst>
                                    <p:animClr clrSpc="rgb" dir="cw">
                                      <p:cBhvr>
                                        <p:cTn id="614" dur="2000" fill="hold"/>
                                        <p:tgtEl>
                                          <p:spTgt spid="101"/>
                                        </p:tgtEl>
                                        <p:attrNameLst>
                                          <p:attrName>fillcolor</p:attrName>
                                        </p:attrNameLst>
                                      </p:cBhvr>
                                      <p:to>
                                        <a:srgbClr val="808080"/>
                                      </p:to>
                                    </p:animClr>
                                    <p:set>
                                      <p:cBhvr>
                                        <p:cTn id="615" dur="2000" fill="hold"/>
                                        <p:tgtEl>
                                          <p:spTgt spid="101"/>
                                        </p:tgtEl>
                                        <p:attrNameLst>
                                          <p:attrName>fill.type</p:attrName>
                                        </p:attrNameLst>
                                      </p:cBhvr>
                                      <p:to>
                                        <p:strVal val="solid"/>
                                      </p:to>
                                    </p:set>
                                    <p:set>
                                      <p:cBhvr>
                                        <p:cTn id="616" dur="2000" fill="hold"/>
                                        <p:tgtEl>
                                          <p:spTgt spid="101"/>
                                        </p:tgtEl>
                                        <p:attrNameLst>
                                          <p:attrName>fill.on</p:attrName>
                                        </p:attrNameLst>
                                      </p:cBhvr>
                                      <p:to>
                                        <p:strVal val="true"/>
                                      </p:to>
                                    </p:set>
                                  </p:childTnLst>
                                </p:cTn>
                              </p:par>
                              <p:par>
                                <p:cTn id="617" presetID="1" presetClass="emph" presetSubtype="2" fill="hold" nodeType="withEffect">
                                  <p:stCondLst>
                                    <p:cond delay="0"/>
                                  </p:stCondLst>
                                  <p:childTnLst>
                                    <p:animClr clrSpc="rgb" dir="cw">
                                      <p:cBhvr>
                                        <p:cTn id="618" dur="2000" fill="hold"/>
                                        <p:tgtEl>
                                          <p:spTgt spid="128"/>
                                        </p:tgtEl>
                                        <p:attrNameLst>
                                          <p:attrName>fillcolor</p:attrName>
                                        </p:attrNameLst>
                                      </p:cBhvr>
                                      <p:to>
                                        <a:srgbClr val="808080"/>
                                      </p:to>
                                    </p:animClr>
                                    <p:set>
                                      <p:cBhvr>
                                        <p:cTn id="619" dur="2000" fill="hold"/>
                                        <p:tgtEl>
                                          <p:spTgt spid="128"/>
                                        </p:tgtEl>
                                        <p:attrNameLst>
                                          <p:attrName>fill.type</p:attrName>
                                        </p:attrNameLst>
                                      </p:cBhvr>
                                      <p:to>
                                        <p:strVal val="solid"/>
                                      </p:to>
                                    </p:set>
                                    <p:set>
                                      <p:cBhvr>
                                        <p:cTn id="620" dur="2000" fill="hold"/>
                                        <p:tgtEl>
                                          <p:spTgt spid="128"/>
                                        </p:tgtEl>
                                        <p:attrNameLst>
                                          <p:attrName>fill.on</p:attrName>
                                        </p:attrNameLst>
                                      </p:cBhvr>
                                      <p:to>
                                        <p:strVal val="true"/>
                                      </p:to>
                                    </p:set>
                                  </p:childTnLst>
                                </p:cTn>
                              </p:par>
                              <p:par>
                                <p:cTn id="621" presetID="1" presetClass="emph" presetSubtype="2" fill="hold" nodeType="withEffect">
                                  <p:stCondLst>
                                    <p:cond delay="0"/>
                                  </p:stCondLst>
                                  <p:childTnLst>
                                    <p:animClr clrSpc="rgb" dir="cw">
                                      <p:cBhvr>
                                        <p:cTn id="622" dur="2000" fill="hold"/>
                                        <p:tgtEl>
                                          <p:spTgt spid="132"/>
                                        </p:tgtEl>
                                        <p:attrNameLst>
                                          <p:attrName>fillcolor</p:attrName>
                                        </p:attrNameLst>
                                      </p:cBhvr>
                                      <p:to>
                                        <a:srgbClr val="808080"/>
                                      </p:to>
                                    </p:animClr>
                                    <p:set>
                                      <p:cBhvr>
                                        <p:cTn id="623" dur="2000" fill="hold"/>
                                        <p:tgtEl>
                                          <p:spTgt spid="132"/>
                                        </p:tgtEl>
                                        <p:attrNameLst>
                                          <p:attrName>fill.type</p:attrName>
                                        </p:attrNameLst>
                                      </p:cBhvr>
                                      <p:to>
                                        <p:strVal val="solid"/>
                                      </p:to>
                                    </p:set>
                                    <p:set>
                                      <p:cBhvr>
                                        <p:cTn id="624" dur="2000" fill="hold"/>
                                        <p:tgtEl>
                                          <p:spTgt spid="132"/>
                                        </p:tgtEl>
                                        <p:attrNameLst>
                                          <p:attrName>fill.on</p:attrName>
                                        </p:attrNameLst>
                                      </p:cBhvr>
                                      <p:to>
                                        <p:strVal val="true"/>
                                      </p:to>
                                    </p:set>
                                  </p:childTnLst>
                                </p:cTn>
                              </p:par>
                              <p:par>
                                <p:cTn id="625" presetID="1" presetClass="emph" presetSubtype="2" fill="hold" nodeType="withEffect">
                                  <p:stCondLst>
                                    <p:cond delay="0"/>
                                  </p:stCondLst>
                                  <p:childTnLst>
                                    <p:animClr clrSpc="rgb" dir="cw">
                                      <p:cBhvr>
                                        <p:cTn id="626" dur="2000" fill="hold"/>
                                        <p:tgtEl>
                                          <p:spTgt spid="121"/>
                                        </p:tgtEl>
                                        <p:attrNameLst>
                                          <p:attrName>fillcolor</p:attrName>
                                        </p:attrNameLst>
                                      </p:cBhvr>
                                      <p:to>
                                        <a:srgbClr val="808080"/>
                                      </p:to>
                                    </p:animClr>
                                    <p:set>
                                      <p:cBhvr>
                                        <p:cTn id="627" dur="2000" fill="hold"/>
                                        <p:tgtEl>
                                          <p:spTgt spid="121"/>
                                        </p:tgtEl>
                                        <p:attrNameLst>
                                          <p:attrName>fill.type</p:attrName>
                                        </p:attrNameLst>
                                      </p:cBhvr>
                                      <p:to>
                                        <p:strVal val="solid"/>
                                      </p:to>
                                    </p:set>
                                    <p:set>
                                      <p:cBhvr>
                                        <p:cTn id="628" dur="2000" fill="hold"/>
                                        <p:tgtEl>
                                          <p:spTgt spid="121"/>
                                        </p:tgtEl>
                                        <p:attrNameLst>
                                          <p:attrName>fill.on</p:attrName>
                                        </p:attrNameLst>
                                      </p:cBhvr>
                                      <p:to>
                                        <p:strVal val="true"/>
                                      </p:to>
                                    </p:set>
                                  </p:childTnLst>
                                </p:cTn>
                              </p:par>
                              <p:par>
                                <p:cTn id="629" presetID="1" presetClass="emph" presetSubtype="2" fill="hold" nodeType="withEffect">
                                  <p:stCondLst>
                                    <p:cond delay="0"/>
                                  </p:stCondLst>
                                  <p:childTnLst>
                                    <p:animClr clrSpc="rgb" dir="cw">
                                      <p:cBhvr>
                                        <p:cTn id="630" dur="2000" fill="hold"/>
                                        <p:tgtEl>
                                          <p:spTgt spid="114"/>
                                        </p:tgtEl>
                                        <p:attrNameLst>
                                          <p:attrName>fillcolor</p:attrName>
                                        </p:attrNameLst>
                                      </p:cBhvr>
                                      <p:to>
                                        <a:srgbClr val="808080"/>
                                      </p:to>
                                    </p:animClr>
                                    <p:set>
                                      <p:cBhvr>
                                        <p:cTn id="631" dur="2000" fill="hold"/>
                                        <p:tgtEl>
                                          <p:spTgt spid="114"/>
                                        </p:tgtEl>
                                        <p:attrNameLst>
                                          <p:attrName>fill.type</p:attrName>
                                        </p:attrNameLst>
                                      </p:cBhvr>
                                      <p:to>
                                        <p:strVal val="solid"/>
                                      </p:to>
                                    </p:set>
                                    <p:set>
                                      <p:cBhvr>
                                        <p:cTn id="632" dur="2000" fill="hold"/>
                                        <p:tgtEl>
                                          <p:spTgt spid="114"/>
                                        </p:tgtEl>
                                        <p:attrNameLst>
                                          <p:attrName>fill.on</p:attrName>
                                        </p:attrNameLst>
                                      </p:cBhvr>
                                      <p:to>
                                        <p:strVal val="true"/>
                                      </p:to>
                                    </p:set>
                                  </p:childTnLst>
                                </p:cTn>
                              </p:par>
                              <p:par>
                                <p:cTn id="633" presetID="1" presetClass="emph" presetSubtype="2" fill="hold" nodeType="withEffect">
                                  <p:stCondLst>
                                    <p:cond delay="0"/>
                                  </p:stCondLst>
                                  <p:childTnLst>
                                    <p:animClr clrSpc="rgb" dir="cw">
                                      <p:cBhvr>
                                        <p:cTn id="634" dur="2000" fill="hold"/>
                                        <p:tgtEl>
                                          <p:spTgt spid="103"/>
                                        </p:tgtEl>
                                        <p:attrNameLst>
                                          <p:attrName>fillcolor</p:attrName>
                                        </p:attrNameLst>
                                      </p:cBhvr>
                                      <p:to>
                                        <a:srgbClr val="808080"/>
                                      </p:to>
                                    </p:animClr>
                                    <p:set>
                                      <p:cBhvr>
                                        <p:cTn id="635" dur="2000" fill="hold"/>
                                        <p:tgtEl>
                                          <p:spTgt spid="103"/>
                                        </p:tgtEl>
                                        <p:attrNameLst>
                                          <p:attrName>fill.type</p:attrName>
                                        </p:attrNameLst>
                                      </p:cBhvr>
                                      <p:to>
                                        <p:strVal val="solid"/>
                                      </p:to>
                                    </p:set>
                                    <p:set>
                                      <p:cBhvr>
                                        <p:cTn id="636" dur="2000" fill="hold"/>
                                        <p:tgtEl>
                                          <p:spTgt spid="103"/>
                                        </p:tgtEl>
                                        <p:attrNameLst>
                                          <p:attrName>fill.on</p:attrName>
                                        </p:attrNameLst>
                                      </p:cBhvr>
                                      <p:to>
                                        <p:strVal val="true"/>
                                      </p:to>
                                    </p:set>
                                  </p:childTnLst>
                                </p:cTn>
                              </p:par>
                              <p:par>
                                <p:cTn id="637" presetID="1" presetClass="emph" presetSubtype="2" fill="hold" nodeType="withEffect">
                                  <p:stCondLst>
                                    <p:cond delay="0"/>
                                  </p:stCondLst>
                                  <p:childTnLst>
                                    <p:animClr clrSpc="rgb" dir="cw">
                                      <p:cBhvr>
                                        <p:cTn id="638" dur="2000" fill="hold"/>
                                        <p:tgtEl>
                                          <p:spTgt spid="131"/>
                                        </p:tgtEl>
                                        <p:attrNameLst>
                                          <p:attrName>fillcolor</p:attrName>
                                        </p:attrNameLst>
                                      </p:cBhvr>
                                      <p:to>
                                        <a:srgbClr val="808080"/>
                                      </p:to>
                                    </p:animClr>
                                    <p:set>
                                      <p:cBhvr>
                                        <p:cTn id="639" dur="2000" fill="hold"/>
                                        <p:tgtEl>
                                          <p:spTgt spid="131"/>
                                        </p:tgtEl>
                                        <p:attrNameLst>
                                          <p:attrName>fill.type</p:attrName>
                                        </p:attrNameLst>
                                      </p:cBhvr>
                                      <p:to>
                                        <p:strVal val="solid"/>
                                      </p:to>
                                    </p:set>
                                    <p:set>
                                      <p:cBhvr>
                                        <p:cTn id="640" dur="2000" fill="hold"/>
                                        <p:tgtEl>
                                          <p:spTgt spid="131"/>
                                        </p:tgtEl>
                                        <p:attrNameLst>
                                          <p:attrName>fill.on</p:attrName>
                                        </p:attrNameLst>
                                      </p:cBhvr>
                                      <p:to>
                                        <p:strVal val="true"/>
                                      </p:to>
                                    </p:set>
                                  </p:childTnLst>
                                </p:cTn>
                              </p:par>
                              <p:par>
                                <p:cTn id="641" presetID="1" presetClass="emph" presetSubtype="2" fill="hold" nodeType="withEffect">
                                  <p:stCondLst>
                                    <p:cond delay="0"/>
                                  </p:stCondLst>
                                  <p:childTnLst>
                                    <p:animClr clrSpc="rgb" dir="cw">
                                      <p:cBhvr>
                                        <p:cTn id="642" dur="2000" fill="hold"/>
                                        <p:tgtEl>
                                          <p:spTgt spid="94"/>
                                        </p:tgtEl>
                                        <p:attrNameLst>
                                          <p:attrName>fillcolor</p:attrName>
                                        </p:attrNameLst>
                                      </p:cBhvr>
                                      <p:to>
                                        <a:srgbClr val="808080"/>
                                      </p:to>
                                    </p:animClr>
                                    <p:set>
                                      <p:cBhvr>
                                        <p:cTn id="643" dur="2000" fill="hold"/>
                                        <p:tgtEl>
                                          <p:spTgt spid="94"/>
                                        </p:tgtEl>
                                        <p:attrNameLst>
                                          <p:attrName>fill.type</p:attrName>
                                        </p:attrNameLst>
                                      </p:cBhvr>
                                      <p:to>
                                        <p:strVal val="solid"/>
                                      </p:to>
                                    </p:set>
                                    <p:set>
                                      <p:cBhvr>
                                        <p:cTn id="644" dur="2000" fill="hold"/>
                                        <p:tgtEl>
                                          <p:spTgt spid="94"/>
                                        </p:tgtEl>
                                        <p:attrNameLst>
                                          <p:attrName>fill.on</p:attrName>
                                        </p:attrNameLst>
                                      </p:cBhvr>
                                      <p:to>
                                        <p:strVal val="true"/>
                                      </p:to>
                                    </p:set>
                                  </p:childTnLst>
                                </p:cTn>
                              </p:par>
                              <p:par>
                                <p:cTn id="645" presetID="1" presetClass="emph" presetSubtype="2" fill="hold" nodeType="withEffect">
                                  <p:stCondLst>
                                    <p:cond delay="0"/>
                                  </p:stCondLst>
                                  <p:childTnLst>
                                    <p:animClr clrSpc="rgb" dir="cw">
                                      <p:cBhvr>
                                        <p:cTn id="646" dur="2000" fill="hold"/>
                                        <p:tgtEl>
                                          <p:spTgt spid="90"/>
                                        </p:tgtEl>
                                        <p:attrNameLst>
                                          <p:attrName>fillcolor</p:attrName>
                                        </p:attrNameLst>
                                      </p:cBhvr>
                                      <p:to>
                                        <a:srgbClr val="808080"/>
                                      </p:to>
                                    </p:animClr>
                                    <p:set>
                                      <p:cBhvr>
                                        <p:cTn id="647" dur="2000" fill="hold"/>
                                        <p:tgtEl>
                                          <p:spTgt spid="90"/>
                                        </p:tgtEl>
                                        <p:attrNameLst>
                                          <p:attrName>fill.type</p:attrName>
                                        </p:attrNameLst>
                                      </p:cBhvr>
                                      <p:to>
                                        <p:strVal val="solid"/>
                                      </p:to>
                                    </p:set>
                                    <p:set>
                                      <p:cBhvr>
                                        <p:cTn id="648" dur="2000" fill="hold"/>
                                        <p:tgtEl>
                                          <p:spTgt spid="90"/>
                                        </p:tgtEl>
                                        <p:attrNameLst>
                                          <p:attrName>fill.on</p:attrName>
                                        </p:attrNameLst>
                                      </p:cBhvr>
                                      <p:to>
                                        <p:strVal val="true"/>
                                      </p:to>
                                    </p:set>
                                  </p:childTnLst>
                                </p:cTn>
                              </p:par>
                              <p:par>
                                <p:cTn id="649" presetID="1" presetClass="emph" presetSubtype="2" fill="hold" nodeType="withEffect">
                                  <p:stCondLst>
                                    <p:cond delay="0"/>
                                  </p:stCondLst>
                                  <p:childTnLst>
                                    <p:animClr clrSpc="rgb" dir="cw">
                                      <p:cBhvr>
                                        <p:cTn id="650" dur="2000" fill="hold"/>
                                        <p:tgtEl>
                                          <p:spTgt spid="129"/>
                                        </p:tgtEl>
                                        <p:attrNameLst>
                                          <p:attrName>fillcolor</p:attrName>
                                        </p:attrNameLst>
                                      </p:cBhvr>
                                      <p:to>
                                        <a:srgbClr val="808080"/>
                                      </p:to>
                                    </p:animClr>
                                    <p:set>
                                      <p:cBhvr>
                                        <p:cTn id="651" dur="2000" fill="hold"/>
                                        <p:tgtEl>
                                          <p:spTgt spid="129"/>
                                        </p:tgtEl>
                                        <p:attrNameLst>
                                          <p:attrName>fill.type</p:attrName>
                                        </p:attrNameLst>
                                      </p:cBhvr>
                                      <p:to>
                                        <p:strVal val="solid"/>
                                      </p:to>
                                    </p:set>
                                    <p:set>
                                      <p:cBhvr>
                                        <p:cTn id="652" dur="2000" fill="hold"/>
                                        <p:tgtEl>
                                          <p:spTgt spid="129"/>
                                        </p:tgtEl>
                                        <p:attrNameLst>
                                          <p:attrName>fill.on</p:attrName>
                                        </p:attrNameLst>
                                      </p:cBhvr>
                                      <p:to>
                                        <p:strVal val="true"/>
                                      </p:to>
                                    </p:set>
                                  </p:childTnLst>
                                </p:cTn>
                              </p:par>
                              <p:par>
                                <p:cTn id="653" presetID="1" presetClass="emph" presetSubtype="2" fill="hold" nodeType="withEffect">
                                  <p:stCondLst>
                                    <p:cond delay="0"/>
                                  </p:stCondLst>
                                  <p:childTnLst>
                                    <p:animClr clrSpc="rgb" dir="cw">
                                      <p:cBhvr>
                                        <p:cTn id="654" dur="2000" fill="hold"/>
                                        <p:tgtEl>
                                          <p:spTgt spid="110"/>
                                        </p:tgtEl>
                                        <p:attrNameLst>
                                          <p:attrName>fillcolor</p:attrName>
                                        </p:attrNameLst>
                                      </p:cBhvr>
                                      <p:to>
                                        <a:srgbClr val="808080"/>
                                      </p:to>
                                    </p:animClr>
                                    <p:set>
                                      <p:cBhvr>
                                        <p:cTn id="655" dur="2000" fill="hold"/>
                                        <p:tgtEl>
                                          <p:spTgt spid="110"/>
                                        </p:tgtEl>
                                        <p:attrNameLst>
                                          <p:attrName>fill.type</p:attrName>
                                        </p:attrNameLst>
                                      </p:cBhvr>
                                      <p:to>
                                        <p:strVal val="solid"/>
                                      </p:to>
                                    </p:set>
                                    <p:set>
                                      <p:cBhvr>
                                        <p:cTn id="656" dur="2000" fill="hold"/>
                                        <p:tgtEl>
                                          <p:spTgt spid="110"/>
                                        </p:tgtEl>
                                        <p:attrNameLst>
                                          <p:attrName>fill.on</p:attrName>
                                        </p:attrNameLst>
                                      </p:cBhvr>
                                      <p:to>
                                        <p:strVal val="true"/>
                                      </p:to>
                                    </p:set>
                                  </p:childTnLst>
                                </p:cTn>
                              </p:par>
                              <p:par>
                                <p:cTn id="657" presetID="1" presetClass="emph" presetSubtype="2" fill="hold" nodeType="withEffect">
                                  <p:stCondLst>
                                    <p:cond delay="0"/>
                                  </p:stCondLst>
                                  <p:childTnLst>
                                    <p:animClr clrSpc="rgb" dir="cw">
                                      <p:cBhvr>
                                        <p:cTn id="658" dur="2000" fill="hold"/>
                                        <p:tgtEl>
                                          <p:spTgt spid="107"/>
                                        </p:tgtEl>
                                        <p:attrNameLst>
                                          <p:attrName>fillcolor</p:attrName>
                                        </p:attrNameLst>
                                      </p:cBhvr>
                                      <p:to>
                                        <a:srgbClr val="808080"/>
                                      </p:to>
                                    </p:animClr>
                                    <p:set>
                                      <p:cBhvr>
                                        <p:cTn id="659" dur="2000" fill="hold"/>
                                        <p:tgtEl>
                                          <p:spTgt spid="107"/>
                                        </p:tgtEl>
                                        <p:attrNameLst>
                                          <p:attrName>fill.type</p:attrName>
                                        </p:attrNameLst>
                                      </p:cBhvr>
                                      <p:to>
                                        <p:strVal val="solid"/>
                                      </p:to>
                                    </p:set>
                                    <p:set>
                                      <p:cBhvr>
                                        <p:cTn id="660" dur="2000" fill="hold"/>
                                        <p:tgtEl>
                                          <p:spTgt spid="107"/>
                                        </p:tgtEl>
                                        <p:attrNameLst>
                                          <p:attrName>fill.on</p:attrName>
                                        </p:attrNameLst>
                                      </p:cBhvr>
                                      <p:to>
                                        <p:strVal val="true"/>
                                      </p:to>
                                    </p:set>
                                  </p:childTnLst>
                                </p:cTn>
                              </p:par>
                              <p:par>
                                <p:cTn id="661" presetID="1" presetClass="emph" presetSubtype="2" fill="hold" nodeType="withEffect">
                                  <p:stCondLst>
                                    <p:cond delay="0"/>
                                  </p:stCondLst>
                                  <p:childTnLst>
                                    <p:animClr clrSpc="rgb" dir="cw">
                                      <p:cBhvr>
                                        <p:cTn id="662" dur="2000" fill="hold"/>
                                        <p:tgtEl>
                                          <p:spTgt spid="108"/>
                                        </p:tgtEl>
                                        <p:attrNameLst>
                                          <p:attrName>fillcolor</p:attrName>
                                        </p:attrNameLst>
                                      </p:cBhvr>
                                      <p:to>
                                        <a:srgbClr val="808080"/>
                                      </p:to>
                                    </p:animClr>
                                    <p:set>
                                      <p:cBhvr>
                                        <p:cTn id="663" dur="2000" fill="hold"/>
                                        <p:tgtEl>
                                          <p:spTgt spid="108"/>
                                        </p:tgtEl>
                                        <p:attrNameLst>
                                          <p:attrName>fill.type</p:attrName>
                                        </p:attrNameLst>
                                      </p:cBhvr>
                                      <p:to>
                                        <p:strVal val="solid"/>
                                      </p:to>
                                    </p:set>
                                    <p:set>
                                      <p:cBhvr>
                                        <p:cTn id="664" dur="2000" fill="hold"/>
                                        <p:tgtEl>
                                          <p:spTgt spid="108"/>
                                        </p:tgtEl>
                                        <p:attrNameLst>
                                          <p:attrName>fill.on</p:attrName>
                                        </p:attrNameLst>
                                      </p:cBhvr>
                                      <p:to>
                                        <p:strVal val="true"/>
                                      </p:to>
                                    </p:set>
                                  </p:childTnLst>
                                </p:cTn>
                              </p:par>
                              <p:par>
                                <p:cTn id="665" presetID="1" presetClass="emph" presetSubtype="2" fill="hold" nodeType="withEffect">
                                  <p:stCondLst>
                                    <p:cond delay="0"/>
                                  </p:stCondLst>
                                  <p:childTnLst>
                                    <p:animClr clrSpc="rgb" dir="cw">
                                      <p:cBhvr>
                                        <p:cTn id="666" dur="2000" fill="hold"/>
                                        <p:tgtEl>
                                          <p:spTgt spid="93"/>
                                        </p:tgtEl>
                                        <p:attrNameLst>
                                          <p:attrName>fillcolor</p:attrName>
                                        </p:attrNameLst>
                                      </p:cBhvr>
                                      <p:to>
                                        <a:srgbClr val="808080"/>
                                      </p:to>
                                    </p:animClr>
                                    <p:set>
                                      <p:cBhvr>
                                        <p:cTn id="667" dur="2000" fill="hold"/>
                                        <p:tgtEl>
                                          <p:spTgt spid="93"/>
                                        </p:tgtEl>
                                        <p:attrNameLst>
                                          <p:attrName>fill.type</p:attrName>
                                        </p:attrNameLst>
                                      </p:cBhvr>
                                      <p:to>
                                        <p:strVal val="solid"/>
                                      </p:to>
                                    </p:set>
                                    <p:set>
                                      <p:cBhvr>
                                        <p:cTn id="668" dur="2000" fill="hold"/>
                                        <p:tgtEl>
                                          <p:spTgt spid="93"/>
                                        </p:tgtEl>
                                        <p:attrNameLst>
                                          <p:attrName>fill.on</p:attrName>
                                        </p:attrNameLst>
                                      </p:cBhvr>
                                      <p:to>
                                        <p:strVal val="true"/>
                                      </p:to>
                                    </p:set>
                                  </p:childTnLst>
                                </p:cTn>
                              </p:par>
                              <p:par>
                                <p:cTn id="669" presetID="1" presetClass="emph" presetSubtype="2" fill="hold" nodeType="withEffect">
                                  <p:stCondLst>
                                    <p:cond delay="0"/>
                                  </p:stCondLst>
                                  <p:childTnLst>
                                    <p:animClr clrSpc="rgb" dir="cw">
                                      <p:cBhvr>
                                        <p:cTn id="670" dur="2000" fill="hold"/>
                                        <p:tgtEl>
                                          <p:spTgt spid="130"/>
                                        </p:tgtEl>
                                        <p:attrNameLst>
                                          <p:attrName>fillcolor</p:attrName>
                                        </p:attrNameLst>
                                      </p:cBhvr>
                                      <p:to>
                                        <a:srgbClr val="808080"/>
                                      </p:to>
                                    </p:animClr>
                                    <p:set>
                                      <p:cBhvr>
                                        <p:cTn id="671" dur="2000" fill="hold"/>
                                        <p:tgtEl>
                                          <p:spTgt spid="130"/>
                                        </p:tgtEl>
                                        <p:attrNameLst>
                                          <p:attrName>fill.type</p:attrName>
                                        </p:attrNameLst>
                                      </p:cBhvr>
                                      <p:to>
                                        <p:strVal val="solid"/>
                                      </p:to>
                                    </p:set>
                                    <p:set>
                                      <p:cBhvr>
                                        <p:cTn id="672" dur="2000" fill="hold"/>
                                        <p:tgtEl>
                                          <p:spTgt spid="130"/>
                                        </p:tgtEl>
                                        <p:attrNameLst>
                                          <p:attrName>fill.on</p:attrName>
                                        </p:attrNameLst>
                                      </p:cBhvr>
                                      <p:to>
                                        <p:strVal val="true"/>
                                      </p:to>
                                    </p:set>
                                  </p:childTnLst>
                                </p:cTn>
                              </p:par>
                              <p:par>
                                <p:cTn id="673" presetID="1" presetClass="emph" presetSubtype="2" fill="hold" nodeType="withEffect">
                                  <p:stCondLst>
                                    <p:cond delay="0"/>
                                  </p:stCondLst>
                                  <p:childTnLst>
                                    <p:animClr clrSpc="rgb" dir="cw">
                                      <p:cBhvr>
                                        <p:cTn id="674" dur="2000" fill="hold"/>
                                        <p:tgtEl>
                                          <p:spTgt spid="95"/>
                                        </p:tgtEl>
                                        <p:attrNameLst>
                                          <p:attrName>fillcolor</p:attrName>
                                        </p:attrNameLst>
                                      </p:cBhvr>
                                      <p:to>
                                        <a:srgbClr val="808080"/>
                                      </p:to>
                                    </p:animClr>
                                    <p:set>
                                      <p:cBhvr>
                                        <p:cTn id="675" dur="2000" fill="hold"/>
                                        <p:tgtEl>
                                          <p:spTgt spid="95"/>
                                        </p:tgtEl>
                                        <p:attrNameLst>
                                          <p:attrName>fill.type</p:attrName>
                                        </p:attrNameLst>
                                      </p:cBhvr>
                                      <p:to>
                                        <p:strVal val="solid"/>
                                      </p:to>
                                    </p:set>
                                    <p:set>
                                      <p:cBhvr>
                                        <p:cTn id="676" dur="2000" fill="hold"/>
                                        <p:tgtEl>
                                          <p:spTgt spid="95"/>
                                        </p:tgtEl>
                                        <p:attrNameLst>
                                          <p:attrName>fill.on</p:attrName>
                                        </p:attrNameLst>
                                      </p:cBhvr>
                                      <p:to>
                                        <p:strVal val="true"/>
                                      </p:to>
                                    </p:set>
                                  </p:childTnLst>
                                </p:cTn>
                              </p:par>
                              <p:par>
                                <p:cTn id="677" presetID="0" presetClass="path" presetSubtype="0" accel="50000" decel="50000" fill="hold" grpId="1" nodeType="withEffect">
                                  <p:stCondLst>
                                    <p:cond delay="0"/>
                                  </p:stCondLst>
                                  <p:childTnLst>
                                    <p:animMotion origin="layout" path="M -0.00034 -1.48148E-6 L -0.01336 -1.48148E-6 " pathEditMode="relative" rAng="0" ptsTypes="AA">
                                      <p:cBhvr>
                                        <p:cTn id="678" dur="2000" fill="hold"/>
                                        <p:tgtEl>
                                          <p:spTgt spid="125"/>
                                        </p:tgtEl>
                                        <p:attrNameLst>
                                          <p:attrName>ppt_x</p:attrName>
                                          <p:attrName>ppt_y</p:attrName>
                                        </p:attrNameLst>
                                      </p:cBhvr>
                                      <p:rCtr x="-660" y="0"/>
                                    </p:animMotion>
                                  </p:childTnLst>
                                </p:cTn>
                              </p:par>
                              <p:par>
                                <p:cTn id="679" presetID="0" presetClass="path" presetSubtype="0" accel="50000" decel="50000" fill="hold" grpId="1" nodeType="withEffect">
                                  <p:stCondLst>
                                    <p:cond delay="0"/>
                                  </p:stCondLst>
                                  <p:childTnLst>
                                    <p:animMotion origin="layout" path="M 3.61111E-6 1.97531E-6 L 0.08159 1.97531E-6 " pathEditMode="relative" rAng="0" ptsTypes="AA">
                                      <p:cBhvr>
                                        <p:cTn id="680" dur="2000" fill="hold"/>
                                        <p:tgtEl>
                                          <p:spTgt spid="98"/>
                                        </p:tgtEl>
                                        <p:attrNameLst>
                                          <p:attrName>ppt_x</p:attrName>
                                          <p:attrName>ppt_y</p:attrName>
                                        </p:attrNameLst>
                                      </p:cBhvr>
                                      <p:rCtr x="4080" y="0"/>
                                    </p:animMotion>
                                  </p:childTnLst>
                                </p:cTn>
                              </p:par>
                              <p:par>
                                <p:cTn id="681" presetID="0" presetClass="path" presetSubtype="0" accel="50000" decel="50000" fill="hold" grpId="1" nodeType="withEffect">
                                  <p:stCondLst>
                                    <p:cond delay="0"/>
                                  </p:stCondLst>
                                  <p:childTnLst>
                                    <p:animMotion origin="layout" path="M -2.22222E-6 4.32099E-6 L 0.10868 4.32099E-6 " pathEditMode="relative" rAng="0" ptsTypes="AA">
                                      <p:cBhvr>
                                        <p:cTn id="682" dur="2000" fill="hold"/>
                                        <p:tgtEl>
                                          <p:spTgt spid="84"/>
                                        </p:tgtEl>
                                        <p:attrNameLst>
                                          <p:attrName>ppt_x</p:attrName>
                                          <p:attrName>ppt_y</p:attrName>
                                        </p:attrNameLst>
                                      </p:cBhvr>
                                      <p:rCtr x="5434" y="0"/>
                                    </p:animMotion>
                                  </p:childTnLst>
                                </p:cTn>
                              </p:par>
                              <p:par>
                                <p:cTn id="683" presetID="0" presetClass="path" presetSubtype="0" accel="50000" decel="50000" fill="hold" grpId="1" nodeType="withEffect">
                                  <p:stCondLst>
                                    <p:cond delay="0"/>
                                  </p:stCondLst>
                                  <p:childTnLst>
                                    <p:animMotion origin="layout" path="M -3.88889E-6 -4.44444E-6 L -0.01684 -4.44444E-6 " pathEditMode="relative" rAng="0" ptsTypes="AA">
                                      <p:cBhvr>
                                        <p:cTn id="684" dur="2000" fill="hold"/>
                                        <p:tgtEl>
                                          <p:spTgt spid="104"/>
                                        </p:tgtEl>
                                        <p:attrNameLst>
                                          <p:attrName>ppt_x</p:attrName>
                                          <p:attrName>ppt_y</p:attrName>
                                        </p:attrNameLst>
                                      </p:cBhvr>
                                      <p:rCtr x="-851" y="0"/>
                                    </p:animMotion>
                                  </p:childTnLst>
                                </p:cTn>
                              </p:par>
                              <p:par>
                                <p:cTn id="685" presetID="0" presetClass="path" presetSubtype="0" accel="50000" decel="50000" fill="hold" grpId="1" nodeType="withEffect">
                                  <p:stCondLst>
                                    <p:cond delay="0"/>
                                  </p:stCondLst>
                                  <p:childTnLst>
                                    <p:animMotion origin="layout" path="M 2.77778E-6 -4.44444E-6 L -0.08802 -4.44444E-6 " pathEditMode="relative" rAng="0" ptsTypes="AA">
                                      <p:cBhvr>
                                        <p:cTn id="686" dur="2000" fill="hold"/>
                                        <p:tgtEl>
                                          <p:spTgt spid="91"/>
                                        </p:tgtEl>
                                        <p:attrNameLst>
                                          <p:attrName>ppt_x</p:attrName>
                                          <p:attrName>ppt_y</p:attrName>
                                        </p:attrNameLst>
                                      </p:cBhvr>
                                      <p:rCtr x="-4410" y="0"/>
                                    </p:animMotion>
                                  </p:childTnLst>
                                </p:cTn>
                              </p:par>
                              <p:par>
                                <p:cTn id="687" presetID="0" presetClass="path" presetSubtype="0" accel="50000" decel="50000" fill="hold" grpId="1" nodeType="withEffect">
                                  <p:stCondLst>
                                    <p:cond delay="0"/>
                                  </p:stCondLst>
                                  <p:childTnLst>
                                    <p:animMotion origin="layout" path="M 0.00017 -0.00031 L 0.05781 -0.00031 " pathEditMode="relative" rAng="0" ptsTypes="AA">
                                      <p:cBhvr>
                                        <p:cTn id="688" dur="2000" fill="hold"/>
                                        <p:tgtEl>
                                          <p:spTgt spid="100"/>
                                        </p:tgtEl>
                                        <p:attrNameLst>
                                          <p:attrName>ppt_x</p:attrName>
                                          <p:attrName>ppt_y</p:attrName>
                                        </p:attrNameLst>
                                      </p:cBhvr>
                                      <p:rCtr x="2882" y="0"/>
                                    </p:animMotion>
                                  </p:childTnLst>
                                </p:cTn>
                              </p:par>
                              <p:par>
                                <p:cTn id="689" presetID="0" presetClass="path" presetSubtype="0" accel="50000" decel="50000" fill="hold" grpId="1" nodeType="withEffect">
                                  <p:stCondLst>
                                    <p:cond delay="0"/>
                                  </p:stCondLst>
                                  <p:childTnLst>
                                    <p:animMotion origin="layout" path="M -0.00017 2.46914E-7 L -0.01284 2.46914E-7 " pathEditMode="relative" rAng="0" ptsTypes="AA">
                                      <p:cBhvr>
                                        <p:cTn id="690" dur="2000" fill="hold"/>
                                        <p:tgtEl>
                                          <p:spTgt spid="116"/>
                                        </p:tgtEl>
                                        <p:attrNameLst>
                                          <p:attrName>ppt_x</p:attrName>
                                          <p:attrName>ppt_y</p:attrName>
                                        </p:attrNameLst>
                                      </p:cBhvr>
                                      <p:rCtr x="-642" y="0"/>
                                    </p:animMotion>
                                  </p:childTnLst>
                                </p:cTn>
                              </p:par>
                              <p:par>
                                <p:cTn id="691" presetID="0" presetClass="path" presetSubtype="0" accel="50000" decel="50000" fill="hold" grpId="1" nodeType="withEffect">
                                  <p:stCondLst>
                                    <p:cond delay="0"/>
                                  </p:stCondLst>
                                  <p:childTnLst>
                                    <p:animMotion origin="layout" path="M 0 1.48148E-6 L -0.02483 1.48148E-6 " pathEditMode="relative" rAng="0" ptsTypes="AA">
                                      <p:cBhvr>
                                        <p:cTn id="692" dur="2000" fill="hold"/>
                                        <p:tgtEl>
                                          <p:spTgt spid="135"/>
                                        </p:tgtEl>
                                        <p:attrNameLst>
                                          <p:attrName>ppt_x</p:attrName>
                                          <p:attrName>ppt_y</p:attrName>
                                        </p:attrNameLst>
                                      </p:cBhvr>
                                      <p:rCtr x="-1250" y="0"/>
                                    </p:animMotion>
                                  </p:childTnLst>
                                </p:cTn>
                              </p:par>
                              <p:par>
                                <p:cTn id="693" presetID="0" presetClass="path" presetSubtype="0" accel="50000" decel="50000" fill="hold" grpId="1" nodeType="withEffect">
                                  <p:stCondLst>
                                    <p:cond delay="0"/>
                                  </p:stCondLst>
                                  <p:childTnLst>
                                    <p:animMotion origin="layout" path="M -0.00035 0.0003 L -0.04913 0.0003 " pathEditMode="relative" rAng="0" ptsTypes="AA">
                                      <p:cBhvr>
                                        <p:cTn id="694" dur="2000" fill="hold"/>
                                        <p:tgtEl>
                                          <p:spTgt spid="106"/>
                                        </p:tgtEl>
                                        <p:attrNameLst>
                                          <p:attrName>ppt_x</p:attrName>
                                          <p:attrName>ppt_y</p:attrName>
                                        </p:attrNameLst>
                                      </p:cBhvr>
                                      <p:rCtr x="-2448" y="0"/>
                                    </p:animMotion>
                                  </p:childTnLst>
                                </p:cTn>
                              </p:par>
                              <p:par>
                                <p:cTn id="695" presetID="0" presetClass="path" presetSubtype="0" accel="50000" decel="50000" fill="hold" grpId="1" nodeType="withEffect">
                                  <p:stCondLst>
                                    <p:cond delay="0"/>
                                  </p:stCondLst>
                                  <p:childTnLst>
                                    <p:animMotion origin="layout" path="M -4.72222E-6 -6.17284E-7 L -0.08072 -6.17284E-7 " pathEditMode="relative" rAng="0" ptsTypes="AA">
                                      <p:cBhvr>
                                        <p:cTn id="696" dur="2000" fill="hold"/>
                                        <p:tgtEl>
                                          <p:spTgt spid="92"/>
                                        </p:tgtEl>
                                        <p:attrNameLst>
                                          <p:attrName>ppt_x</p:attrName>
                                          <p:attrName>ppt_y</p:attrName>
                                        </p:attrNameLst>
                                      </p:cBhvr>
                                      <p:rCtr x="-4045" y="0"/>
                                    </p:animMotion>
                                  </p:childTnLst>
                                </p:cTn>
                              </p:par>
                              <p:par>
                                <p:cTn id="697" presetID="0" presetClass="path" presetSubtype="0" accel="50000" decel="50000" fill="hold" grpId="1" nodeType="withEffect">
                                  <p:stCondLst>
                                    <p:cond delay="0"/>
                                  </p:stCondLst>
                                  <p:childTnLst>
                                    <p:animMotion origin="layout" path="M 0 4.93827E-6 L -0.02517 4.93827E-6 " pathEditMode="relative" rAng="0" ptsTypes="AA">
                                      <p:cBhvr>
                                        <p:cTn id="698" dur="2000" fill="hold"/>
                                        <p:tgtEl>
                                          <p:spTgt spid="119"/>
                                        </p:tgtEl>
                                        <p:attrNameLst>
                                          <p:attrName>ppt_x</p:attrName>
                                          <p:attrName>ppt_y</p:attrName>
                                        </p:attrNameLst>
                                      </p:cBhvr>
                                      <p:rCtr x="-1267" y="0"/>
                                    </p:animMotion>
                                  </p:childTnLst>
                                </p:cTn>
                              </p:par>
                              <p:par>
                                <p:cTn id="699" presetID="0" presetClass="path" presetSubtype="0" accel="50000" decel="50000" fill="hold" grpId="1" nodeType="withEffect">
                                  <p:stCondLst>
                                    <p:cond delay="0"/>
                                  </p:stCondLst>
                                  <p:childTnLst>
                                    <p:animMotion origin="layout" path="M 8.33333E-7 3.7037E-6 L 0.03785 3.7037E-6 " pathEditMode="relative" rAng="0" ptsTypes="AA">
                                      <p:cBhvr>
                                        <p:cTn id="700" dur="2000" fill="hold"/>
                                        <p:tgtEl>
                                          <p:spTgt spid="101"/>
                                        </p:tgtEl>
                                        <p:attrNameLst>
                                          <p:attrName>ppt_x</p:attrName>
                                          <p:attrName>ppt_y</p:attrName>
                                        </p:attrNameLst>
                                      </p:cBhvr>
                                      <p:rCtr x="1892" y="0"/>
                                    </p:animMotion>
                                  </p:childTnLst>
                                </p:cTn>
                              </p:par>
                              <p:par>
                                <p:cTn id="701" presetID="0" presetClass="path" presetSubtype="0" accel="50000" decel="50000" fill="hold" grpId="1" nodeType="withEffect">
                                  <p:stCondLst>
                                    <p:cond delay="0"/>
                                  </p:stCondLst>
                                  <p:childTnLst>
                                    <p:animMotion origin="layout" path="M 0.00069 -2.71605E-6 L 0.10052 -2.71605E-6 " pathEditMode="relative" rAng="0" ptsTypes="AA">
                                      <p:cBhvr>
                                        <p:cTn id="702" dur="2000" fill="hold"/>
                                        <p:tgtEl>
                                          <p:spTgt spid="128"/>
                                        </p:tgtEl>
                                        <p:attrNameLst>
                                          <p:attrName>ppt_x</p:attrName>
                                          <p:attrName>ppt_y</p:attrName>
                                        </p:attrNameLst>
                                      </p:cBhvr>
                                      <p:rCtr x="4983" y="0"/>
                                    </p:animMotion>
                                  </p:childTnLst>
                                </p:cTn>
                              </p:par>
                              <p:par>
                                <p:cTn id="703" presetID="0" presetClass="path" presetSubtype="0" accel="50000" decel="50000" fill="hold" grpId="1" nodeType="withEffect">
                                  <p:stCondLst>
                                    <p:cond delay="0"/>
                                  </p:stCondLst>
                                  <p:childTnLst>
                                    <p:animMotion origin="layout" path="M -0.00035 -1.23457E-6 L -0.00573 -1.23457E-6 " pathEditMode="relative" rAng="0" ptsTypes="AA">
                                      <p:cBhvr>
                                        <p:cTn id="704" dur="2000" fill="hold"/>
                                        <p:tgtEl>
                                          <p:spTgt spid="132"/>
                                        </p:tgtEl>
                                        <p:attrNameLst>
                                          <p:attrName>ppt_x</p:attrName>
                                          <p:attrName>ppt_y</p:attrName>
                                        </p:attrNameLst>
                                      </p:cBhvr>
                                      <p:rCtr x="-278" y="0"/>
                                    </p:animMotion>
                                  </p:childTnLst>
                                </p:cTn>
                              </p:par>
                              <p:par>
                                <p:cTn id="705" presetID="0" presetClass="path" presetSubtype="0" accel="50000" decel="50000" fill="hold" grpId="1" nodeType="withEffect">
                                  <p:stCondLst>
                                    <p:cond delay="0"/>
                                  </p:stCondLst>
                                  <p:childTnLst>
                                    <p:animMotion origin="layout" path="M 3.33333E-6 -0.00093 L -0.06094 -0.00093 " pathEditMode="relative" rAng="0" ptsTypes="AA">
                                      <p:cBhvr>
                                        <p:cTn id="706" dur="2000" fill="hold"/>
                                        <p:tgtEl>
                                          <p:spTgt spid="121"/>
                                        </p:tgtEl>
                                        <p:attrNameLst>
                                          <p:attrName>ppt_x</p:attrName>
                                          <p:attrName>ppt_y</p:attrName>
                                        </p:attrNameLst>
                                      </p:cBhvr>
                                      <p:rCtr x="-3056" y="0"/>
                                    </p:animMotion>
                                  </p:childTnLst>
                                </p:cTn>
                              </p:par>
                              <p:par>
                                <p:cTn id="707" presetID="0" presetClass="path" presetSubtype="0" accel="50000" decel="50000" fill="hold" grpId="1" nodeType="withEffect">
                                  <p:stCondLst>
                                    <p:cond delay="0"/>
                                  </p:stCondLst>
                                  <p:childTnLst>
                                    <p:animMotion origin="layout" path="M -0.00034 -0.00031 L 0.04601 -0.00031 " pathEditMode="relative" rAng="0" ptsTypes="AA">
                                      <p:cBhvr>
                                        <p:cTn id="708" dur="2000" fill="hold"/>
                                        <p:tgtEl>
                                          <p:spTgt spid="114"/>
                                        </p:tgtEl>
                                        <p:attrNameLst>
                                          <p:attrName>ppt_x</p:attrName>
                                          <p:attrName>ppt_y</p:attrName>
                                        </p:attrNameLst>
                                      </p:cBhvr>
                                      <p:rCtr x="2309" y="0"/>
                                    </p:animMotion>
                                  </p:childTnLst>
                                </p:cTn>
                              </p:par>
                              <p:par>
                                <p:cTn id="709" presetID="0" presetClass="path" presetSubtype="0" accel="50000" decel="50000" fill="hold" grpId="1" nodeType="withEffect">
                                  <p:stCondLst>
                                    <p:cond delay="0"/>
                                  </p:stCondLst>
                                  <p:childTnLst>
                                    <p:animMotion origin="layout" path="M 0.00052 1.11111E-6 L 0.00643 1.11111E-6 " pathEditMode="relative" rAng="0" ptsTypes="AA">
                                      <p:cBhvr>
                                        <p:cTn id="710" dur="2000" fill="hold"/>
                                        <p:tgtEl>
                                          <p:spTgt spid="103"/>
                                        </p:tgtEl>
                                        <p:attrNameLst>
                                          <p:attrName>ppt_x</p:attrName>
                                          <p:attrName>ppt_y</p:attrName>
                                        </p:attrNameLst>
                                      </p:cBhvr>
                                      <p:rCtr x="295" y="0"/>
                                    </p:animMotion>
                                  </p:childTnLst>
                                </p:cTn>
                              </p:par>
                              <p:par>
                                <p:cTn id="711" presetID="0" presetClass="path" presetSubtype="0" accel="50000" decel="50000" fill="hold" grpId="1" nodeType="withEffect">
                                  <p:stCondLst>
                                    <p:cond delay="0"/>
                                  </p:stCondLst>
                                  <p:childTnLst>
                                    <p:animMotion origin="layout" path="M 0.00052 -0.00031 L -0.01753 -0.00031 " pathEditMode="relative" rAng="0" ptsTypes="AA">
                                      <p:cBhvr>
                                        <p:cTn id="712" dur="2000" fill="hold"/>
                                        <p:tgtEl>
                                          <p:spTgt spid="131"/>
                                        </p:tgtEl>
                                        <p:attrNameLst>
                                          <p:attrName>ppt_x</p:attrName>
                                          <p:attrName>ppt_y</p:attrName>
                                        </p:attrNameLst>
                                      </p:cBhvr>
                                      <p:rCtr x="-903" y="0"/>
                                    </p:animMotion>
                                  </p:childTnLst>
                                </p:cTn>
                              </p:par>
                              <p:par>
                                <p:cTn id="713" presetID="0" presetClass="path" presetSubtype="0" accel="50000" decel="50000" fill="hold" grpId="1" nodeType="withEffect">
                                  <p:stCondLst>
                                    <p:cond delay="0"/>
                                  </p:stCondLst>
                                  <p:childTnLst>
                                    <p:animMotion origin="layout" path="M -0.00035 -0.00062 L -0.04566 -0.00062 " pathEditMode="relative" rAng="0" ptsTypes="AA">
                                      <p:cBhvr>
                                        <p:cTn id="714" dur="2000" fill="hold"/>
                                        <p:tgtEl>
                                          <p:spTgt spid="94"/>
                                        </p:tgtEl>
                                        <p:attrNameLst>
                                          <p:attrName>ppt_x</p:attrName>
                                          <p:attrName>ppt_y</p:attrName>
                                        </p:attrNameLst>
                                      </p:cBhvr>
                                      <p:rCtr x="-2274" y="0"/>
                                    </p:animMotion>
                                  </p:childTnLst>
                                </p:cTn>
                              </p:par>
                              <p:par>
                                <p:cTn id="715" presetID="0" presetClass="path" presetSubtype="0" accel="50000" decel="50000" fill="hold" grpId="1" nodeType="withEffect">
                                  <p:stCondLst>
                                    <p:cond delay="0"/>
                                  </p:stCondLst>
                                  <p:childTnLst>
                                    <p:animMotion origin="layout" path="M 0.00035 3.45679E-6 L 0.01007 3.45679E-6 " pathEditMode="relative" rAng="0" ptsTypes="AA">
                                      <p:cBhvr>
                                        <p:cTn id="716" dur="2000" fill="hold"/>
                                        <p:tgtEl>
                                          <p:spTgt spid="90"/>
                                        </p:tgtEl>
                                        <p:attrNameLst>
                                          <p:attrName>ppt_x</p:attrName>
                                          <p:attrName>ppt_y</p:attrName>
                                        </p:attrNameLst>
                                      </p:cBhvr>
                                      <p:rCtr x="486" y="0"/>
                                    </p:animMotion>
                                  </p:childTnLst>
                                </p:cTn>
                              </p:par>
                              <p:par>
                                <p:cTn id="717" presetID="0" presetClass="path" presetSubtype="0" accel="50000" decel="50000" fill="hold" grpId="1" nodeType="withEffect">
                                  <p:stCondLst>
                                    <p:cond delay="0"/>
                                  </p:stCondLst>
                                  <p:childTnLst>
                                    <p:animMotion origin="layout" path="M 0.00035 0.00031 L 0.06979 0.00031 " pathEditMode="relative" rAng="0" ptsTypes="AA">
                                      <p:cBhvr>
                                        <p:cTn id="718" dur="2000" fill="hold"/>
                                        <p:tgtEl>
                                          <p:spTgt spid="129"/>
                                        </p:tgtEl>
                                        <p:attrNameLst>
                                          <p:attrName>ppt_x</p:attrName>
                                          <p:attrName>ppt_y</p:attrName>
                                        </p:attrNameLst>
                                      </p:cBhvr>
                                      <p:rCtr x="3472" y="0"/>
                                    </p:animMotion>
                                  </p:childTnLst>
                                </p:cTn>
                              </p:par>
                              <p:par>
                                <p:cTn id="719" presetID="0" presetClass="path" presetSubtype="0" accel="50000" decel="50000" fill="hold" grpId="1" nodeType="withEffect">
                                  <p:stCondLst>
                                    <p:cond delay="0"/>
                                  </p:stCondLst>
                                  <p:childTnLst>
                                    <p:animMotion origin="layout" path="M 1.66667E-6 2.59259E-6 L 0.10104 2.59259E-6 " pathEditMode="relative" rAng="0" ptsTypes="AA">
                                      <p:cBhvr>
                                        <p:cTn id="720" dur="2000" fill="hold"/>
                                        <p:tgtEl>
                                          <p:spTgt spid="110"/>
                                        </p:tgtEl>
                                        <p:attrNameLst>
                                          <p:attrName>ppt_x</p:attrName>
                                          <p:attrName>ppt_y</p:attrName>
                                        </p:attrNameLst>
                                      </p:cBhvr>
                                      <p:rCtr x="5052" y="0"/>
                                    </p:animMotion>
                                  </p:childTnLst>
                                </p:cTn>
                              </p:par>
                              <p:par>
                                <p:cTn id="721" presetID="0" presetClass="path" presetSubtype="0" accel="50000" decel="50000" fill="hold" grpId="1" nodeType="withEffect">
                                  <p:stCondLst>
                                    <p:cond delay="0"/>
                                  </p:stCondLst>
                                  <p:childTnLst>
                                    <p:animMotion origin="layout" path="M -1.66667E-6 -8.64198E-7 L 0.02986 -8.64198E-7 " pathEditMode="relative" rAng="0" ptsTypes="AA">
                                      <p:cBhvr>
                                        <p:cTn id="722" dur="2000" fill="hold"/>
                                        <p:tgtEl>
                                          <p:spTgt spid="107"/>
                                        </p:tgtEl>
                                        <p:attrNameLst>
                                          <p:attrName>ppt_x</p:attrName>
                                          <p:attrName>ppt_y</p:attrName>
                                        </p:attrNameLst>
                                      </p:cBhvr>
                                      <p:rCtr x="1493" y="0"/>
                                    </p:animMotion>
                                  </p:childTnLst>
                                </p:cTn>
                              </p:par>
                              <p:par>
                                <p:cTn id="723" presetID="0" presetClass="path" presetSubtype="0" accel="50000" decel="50000" fill="hold" grpId="1" nodeType="withEffect">
                                  <p:stCondLst>
                                    <p:cond delay="0"/>
                                  </p:stCondLst>
                                  <p:childTnLst>
                                    <p:animMotion origin="layout" path="M 2.77778E-6 -9.87654E-7 L -0.08872 -9.87654E-7 " pathEditMode="relative" rAng="0" ptsTypes="AA">
                                      <p:cBhvr>
                                        <p:cTn id="724" dur="2000" fill="hold"/>
                                        <p:tgtEl>
                                          <p:spTgt spid="108"/>
                                        </p:tgtEl>
                                        <p:attrNameLst>
                                          <p:attrName>ppt_x</p:attrName>
                                          <p:attrName>ppt_y</p:attrName>
                                        </p:attrNameLst>
                                      </p:cBhvr>
                                      <p:rCtr x="-4444" y="0"/>
                                    </p:animMotion>
                                  </p:childTnLst>
                                </p:cTn>
                              </p:par>
                              <p:par>
                                <p:cTn id="725" presetID="0" presetClass="path" presetSubtype="0" accel="50000" decel="50000" fill="hold" grpId="1" nodeType="withEffect">
                                  <p:stCondLst>
                                    <p:cond delay="0"/>
                                  </p:stCondLst>
                                  <p:childTnLst>
                                    <p:animMotion origin="layout" path="M -2.5E-6 3.82716E-6 L -0.03281 3.82716E-6 " pathEditMode="relative" rAng="0" ptsTypes="AA">
                                      <p:cBhvr>
                                        <p:cTn id="726" dur="2000" fill="hold"/>
                                        <p:tgtEl>
                                          <p:spTgt spid="93"/>
                                        </p:tgtEl>
                                        <p:attrNameLst>
                                          <p:attrName>ppt_x</p:attrName>
                                          <p:attrName>ppt_y</p:attrName>
                                        </p:attrNameLst>
                                      </p:cBhvr>
                                      <p:rCtr x="-1649" y="0"/>
                                    </p:animMotion>
                                  </p:childTnLst>
                                </p:cTn>
                              </p:par>
                              <p:par>
                                <p:cTn id="727" presetID="0" presetClass="path" presetSubtype="0" accel="50000" decel="50000" fill="hold" grpId="1" nodeType="withEffect">
                                  <p:stCondLst>
                                    <p:cond delay="0"/>
                                  </p:stCondLst>
                                  <p:childTnLst>
                                    <p:animMotion origin="layout" path="M -2.77778E-7 1.48148E-6 L 0.01389 1.48148E-6 " pathEditMode="relative" rAng="0" ptsTypes="AA">
                                      <p:cBhvr>
                                        <p:cTn id="728" dur="2000" fill="hold"/>
                                        <p:tgtEl>
                                          <p:spTgt spid="130"/>
                                        </p:tgtEl>
                                        <p:attrNameLst>
                                          <p:attrName>ppt_x</p:attrName>
                                          <p:attrName>ppt_y</p:attrName>
                                        </p:attrNameLst>
                                      </p:cBhvr>
                                      <p:rCtr x="694" y="0"/>
                                    </p:animMotion>
                                  </p:childTnLst>
                                </p:cTn>
                              </p:par>
                              <p:par>
                                <p:cTn id="729" presetID="0" presetClass="path" presetSubtype="0" accel="50000" decel="50000" fill="hold" grpId="1" nodeType="withEffect">
                                  <p:stCondLst>
                                    <p:cond delay="0"/>
                                  </p:stCondLst>
                                  <p:childTnLst>
                                    <p:animMotion origin="layout" path="M -4.72222E-6 -3.95062E-6 L -0.08003 -3.95062E-6 " pathEditMode="relative" rAng="0" ptsTypes="AA">
                                      <p:cBhvr>
                                        <p:cTn id="730" dur="2000" fill="hold"/>
                                        <p:tgtEl>
                                          <p:spTgt spid="95"/>
                                        </p:tgtEl>
                                        <p:attrNameLst>
                                          <p:attrName>ppt_x</p:attrName>
                                          <p:attrName>ppt_y</p:attrName>
                                        </p:attrNameLst>
                                      </p:cBhvr>
                                      <p:rCtr x="-4010" y="0"/>
                                    </p:animMotion>
                                  </p:childTnLst>
                                </p:cTn>
                              </p:par>
                            </p:childTnLst>
                          </p:cTn>
                        </p:par>
                      </p:childTnLst>
                    </p:cTn>
                  </p:par>
                  <p:par>
                    <p:cTn id="731" fill="hold">
                      <p:stCondLst>
                        <p:cond delay="indefinite"/>
                      </p:stCondLst>
                      <p:childTnLst>
                        <p:par>
                          <p:cTn id="732" fill="hold">
                            <p:stCondLst>
                              <p:cond delay="0"/>
                            </p:stCondLst>
                            <p:childTnLst>
                              <p:par>
                                <p:cTn id="733" presetID="1" presetClass="emph" presetSubtype="2" fill="hold" nodeType="clickEffect">
                                  <p:stCondLst>
                                    <p:cond delay="0"/>
                                  </p:stCondLst>
                                  <p:childTnLst>
                                    <p:animClr clrSpc="rgb" dir="cw">
                                      <p:cBhvr>
                                        <p:cTn id="734" dur="2000" fill="hold"/>
                                        <p:tgtEl>
                                          <p:spTgt spid="83"/>
                                        </p:tgtEl>
                                        <p:attrNameLst>
                                          <p:attrName>fillcolor</p:attrName>
                                        </p:attrNameLst>
                                      </p:cBhvr>
                                      <p:to>
                                        <a:srgbClr val="0000FF"/>
                                      </p:to>
                                    </p:animClr>
                                    <p:set>
                                      <p:cBhvr>
                                        <p:cTn id="735" dur="2000" fill="hold"/>
                                        <p:tgtEl>
                                          <p:spTgt spid="83"/>
                                        </p:tgtEl>
                                        <p:attrNameLst>
                                          <p:attrName>fill.type</p:attrName>
                                        </p:attrNameLst>
                                      </p:cBhvr>
                                      <p:to>
                                        <p:strVal val="solid"/>
                                      </p:to>
                                    </p:set>
                                    <p:set>
                                      <p:cBhvr>
                                        <p:cTn id="736" dur="2000" fill="hold"/>
                                        <p:tgtEl>
                                          <p:spTgt spid="83"/>
                                        </p:tgtEl>
                                        <p:attrNameLst>
                                          <p:attrName>fill.on</p:attrName>
                                        </p:attrNameLst>
                                      </p:cBhvr>
                                      <p:to>
                                        <p:strVal val="true"/>
                                      </p:to>
                                    </p:set>
                                  </p:childTnLst>
                                </p:cTn>
                              </p:par>
                              <p:par>
                                <p:cTn id="737" presetID="1" presetClass="emph" presetSubtype="2" fill="hold" nodeType="withEffect">
                                  <p:stCondLst>
                                    <p:cond delay="0"/>
                                  </p:stCondLst>
                                  <p:childTnLst>
                                    <p:animClr clrSpc="rgb" dir="cw">
                                      <p:cBhvr>
                                        <p:cTn id="738" dur="2000" fill="hold"/>
                                        <p:tgtEl>
                                          <p:spTgt spid="122"/>
                                        </p:tgtEl>
                                        <p:attrNameLst>
                                          <p:attrName>fillcolor</p:attrName>
                                        </p:attrNameLst>
                                      </p:cBhvr>
                                      <p:to>
                                        <a:srgbClr val="0000FF"/>
                                      </p:to>
                                    </p:animClr>
                                    <p:set>
                                      <p:cBhvr>
                                        <p:cTn id="739" dur="2000" fill="hold"/>
                                        <p:tgtEl>
                                          <p:spTgt spid="122"/>
                                        </p:tgtEl>
                                        <p:attrNameLst>
                                          <p:attrName>fill.type</p:attrName>
                                        </p:attrNameLst>
                                      </p:cBhvr>
                                      <p:to>
                                        <p:strVal val="solid"/>
                                      </p:to>
                                    </p:set>
                                    <p:set>
                                      <p:cBhvr>
                                        <p:cTn id="740" dur="2000" fill="hold"/>
                                        <p:tgtEl>
                                          <p:spTgt spid="122"/>
                                        </p:tgtEl>
                                        <p:attrNameLst>
                                          <p:attrName>fill.on</p:attrName>
                                        </p:attrNameLst>
                                      </p:cBhvr>
                                      <p:to>
                                        <p:strVal val="true"/>
                                      </p:to>
                                    </p:set>
                                  </p:childTnLst>
                                </p:cTn>
                              </p:par>
                              <p:par>
                                <p:cTn id="741" presetID="1" presetClass="emph" presetSubtype="2" fill="hold" nodeType="withEffect">
                                  <p:stCondLst>
                                    <p:cond delay="0"/>
                                  </p:stCondLst>
                                  <p:childTnLst>
                                    <p:animClr clrSpc="rgb" dir="cw">
                                      <p:cBhvr>
                                        <p:cTn id="742" dur="2000" fill="hold"/>
                                        <p:tgtEl>
                                          <p:spTgt spid="111"/>
                                        </p:tgtEl>
                                        <p:attrNameLst>
                                          <p:attrName>fillcolor</p:attrName>
                                        </p:attrNameLst>
                                      </p:cBhvr>
                                      <p:to>
                                        <a:srgbClr val="0000FF"/>
                                      </p:to>
                                    </p:animClr>
                                    <p:set>
                                      <p:cBhvr>
                                        <p:cTn id="743" dur="2000" fill="hold"/>
                                        <p:tgtEl>
                                          <p:spTgt spid="111"/>
                                        </p:tgtEl>
                                        <p:attrNameLst>
                                          <p:attrName>fill.type</p:attrName>
                                        </p:attrNameLst>
                                      </p:cBhvr>
                                      <p:to>
                                        <p:strVal val="solid"/>
                                      </p:to>
                                    </p:set>
                                    <p:set>
                                      <p:cBhvr>
                                        <p:cTn id="744" dur="2000" fill="hold"/>
                                        <p:tgtEl>
                                          <p:spTgt spid="111"/>
                                        </p:tgtEl>
                                        <p:attrNameLst>
                                          <p:attrName>fill.on</p:attrName>
                                        </p:attrNameLst>
                                      </p:cBhvr>
                                      <p:to>
                                        <p:strVal val="true"/>
                                      </p:to>
                                    </p:set>
                                  </p:childTnLst>
                                </p:cTn>
                              </p:par>
                              <p:par>
                                <p:cTn id="745" presetID="1" presetClass="emph" presetSubtype="2" fill="hold" nodeType="withEffect">
                                  <p:stCondLst>
                                    <p:cond delay="0"/>
                                  </p:stCondLst>
                                  <p:childTnLst>
                                    <p:animClr clrSpc="rgb" dir="cw">
                                      <p:cBhvr>
                                        <p:cTn id="746" dur="2000" fill="hold"/>
                                        <p:tgtEl>
                                          <p:spTgt spid="97"/>
                                        </p:tgtEl>
                                        <p:attrNameLst>
                                          <p:attrName>fillcolor</p:attrName>
                                        </p:attrNameLst>
                                      </p:cBhvr>
                                      <p:to>
                                        <a:srgbClr val="0000FF"/>
                                      </p:to>
                                    </p:animClr>
                                    <p:set>
                                      <p:cBhvr>
                                        <p:cTn id="747" dur="2000" fill="hold"/>
                                        <p:tgtEl>
                                          <p:spTgt spid="97"/>
                                        </p:tgtEl>
                                        <p:attrNameLst>
                                          <p:attrName>fill.type</p:attrName>
                                        </p:attrNameLst>
                                      </p:cBhvr>
                                      <p:to>
                                        <p:strVal val="solid"/>
                                      </p:to>
                                    </p:set>
                                    <p:set>
                                      <p:cBhvr>
                                        <p:cTn id="748" dur="2000" fill="hold"/>
                                        <p:tgtEl>
                                          <p:spTgt spid="97"/>
                                        </p:tgtEl>
                                        <p:attrNameLst>
                                          <p:attrName>fill.on</p:attrName>
                                        </p:attrNameLst>
                                      </p:cBhvr>
                                      <p:to>
                                        <p:strVal val="true"/>
                                      </p:to>
                                    </p:set>
                                  </p:childTnLst>
                                </p:cTn>
                              </p:par>
                              <p:par>
                                <p:cTn id="749" presetID="1" presetClass="emph" presetSubtype="2" fill="hold" nodeType="withEffect">
                                  <p:stCondLst>
                                    <p:cond delay="0"/>
                                  </p:stCondLst>
                                  <p:childTnLst>
                                    <p:animClr clrSpc="rgb" dir="cw">
                                      <p:cBhvr>
                                        <p:cTn id="750" dur="2000" fill="hold"/>
                                        <p:tgtEl>
                                          <p:spTgt spid="85"/>
                                        </p:tgtEl>
                                        <p:attrNameLst>
                                          <p:attrName>fillcolor</p:attrName>
                                        </p:attrNameLst>
                                      </p:cBhvr>
                                      <p:to>
                                        <a:srgbClr val="0000FF"/>
                                      </p:to>
                                    </p:animClr>
                                    <p:set>
                                      <p:cBhvr>
                                        <p:cTn id="751" dur="2000" fill="hold"/>
                                        <p:tgtEl>
                                          <p:spTgt spid="85"/>
                                        </p:tgtEl>
                                        <p:attrNameLst>
                                          <p:attrName>fill.type</p:attrName>
                                        </p:attrNameLst>
                                      </p:cBhvr>
                                      <p:to>
                                        <p:strVal val="solid"/>
                                      </p:to>
                                    </p:set>
                                    <p:set>
                                      <p:cBhvr>
                                        <p:cTn id="752" dur="2000" fill="hold"/>
                                        <p:tgtEl>
                                          <p:spTgt spid="85"/>
                                        </p:tgtEl>
                                        <p:attrNameLst>
                                          <p:attrName>fill.on</p:attrName>
                                        </p:attrNameLst>
                                      </p:cBhvr>
                                      <p:to>
                                        <p:strVal val="true"/>
                                      </p:to>
                                    </p:set>
                                  </p:childTnLst>
                                </p:cTn>
                              </p:par>
                              <p:par>
                                <p:cTn id="753" presetID="1" presetClass="emph" presetSubtype="2" fill="hold" nodeType="withEffect">
                                  <p:stCondLst>
                                    <p:cond delay="0"/>
                                  </p:stCondLst>
                                  <p:childTnLst>
                                    <p:animClr clrSpc="rgb" dir="cw">
                                      <p:cBhvr>
                                        <p:cTn id="754" dur="2000" fill="hold"/>
                                        <p:tgtEl>
                                          <p:spTgt spid="86"/>
                                        </p:tgtEl>
                                        <p:attrNameLst>
                                          <p:attrName>fillcolor</p:attrName>
                                        </p:attrNameLst>
                                      </p:cBhvr>
                                      <p:to>
                                        <a:srgbClr val="0000FF"/>
                                      </p:to>
                                    </p:animClr>
                                    <p:set>
                                      <p:cBhvr>
                                        <p:cTn id="755" dur="2000" fill="hold"/>
                                        <p:tgtEl>
                                          <p:spTgt spid="86"/>
                                        </p:tgtEl>
                                        <p:attrNameLst>
                                          <p:attrName>fill.type</p:attrName>
                                        </p:attrNameLst>
                                      </p:cBhvr>
                                      <p:to>
                                        <p:strVal val="solid"/>
                                      </p:to>
                                    </p:set>
                                    <p:set>
                                      <p:cBhvr>
                                        <p:cTn id="756" dur="2000" fill="hold"/>
                                        <p:tgtEl>
                                          <p:spTgt spid="86"/>
                                        </p:tgtEl>
                                        <p:attrNameLst>
                                          <p:attrName>fill.on</p:attrName>
                                        </p:attrNameLst>
                                      </p:cBhvr>
                                      <p:to>
                                        <p:strVal val="true"/>
                                      </p:to>
                                    </p:set>
                                  </p:childTnLst>
                                </p:cTn>
                              </p:par>
                              <p:par>
                                <p:cTn id="757" presetID="1" presetClass="emph" presetSubtype="2" fill="hold" nodeType="withEffect">
                                  <p:stCondLst>
                                    <p:cond delay="0"/>
                                  </p:stCondLst>
                                  <p:childTnLst>
                                    <p:animClr clrSpc="rgb" dir="cw">
                                      <p:cBhvr>
                                        <p:cTn id="758" dur="2000" fill="hold"/>
                                        <p:tgtEl>
                                          <p:spTgt spid="88"/>
                                        </p:tgtEl>
                                        <p:attrNameLst>
                                          <p:attrName>fillcolor</p:attrName>
                                        </p:attrNameLst>
                                      </p:cBhvr>
                                      <p:to>
                                        <a:srgbClr val="0000FF"/>
                                      </p:to>
                                    </p:animClr>
                                    <p:set>
                                      <p:cBhvr>
                                        <p:cTn id="759" dur="2000" fill="hold"/>
                                        <p:tgtEl>
                                          <p:spTgt spid="88"/>
                                        </p:tgtEl>
                                        <p:attrNameLst>
                                          <p:attrName>fill.type</p:attrName>
                                        </p:attrNameLst>
                                      </p:cBhvr>
                                      <p:to>
                                        <p:strVal val="solid"/>
                                      </p:to>
                                    </p:set>
                                    <p:set>
                                      <p:cBhvr>
                                        <p:cTn id="760" dur="2000" fill="hold"/>
                                        <p:tgtEl>
                                          <p:spTgt spid="88"/>
                                        </p:tgtEl>
                                        <p:attrNameLst>
                                          <p:attrName>fill.on</p:attrName>
                                        </p:attrNameLst>
                                      </p:cBhvr>
                                      <p:to>
                                        <p:strVal val="true"/>
                                      </p:to>
                                    </p:set>
                                  </p:childTnLst>
                                </p:cTn>
                              </p:par>
                              <p:par>
                                <p:cTn id="761" presetID="1" presetClass="emph" presetSubtype="2" fill="hold" nodeType="withEffect">
                                  <p:stCondLst>
                                    <p:cond delay="0"/>
                                  </p:stCondLst>
                                  <p:childTnLst>
                                    <p:animClr clrSpc="rgb" dir="cw">
                                      <p:cBhvr>
                                        <p:cTn id="762" dur="2000" fill="hold"/>
                                        <p:tgtEl>
                                          <p:spTgt spid="115"/>
                                        </p:tgtEl>
                                        <p:attrNameLst>
                                          <p:attrName>fillcolor</p:attrName>
                                        </p:attrNameLst>
                                      </p:cBhvr>
                                      <p:to>
                                        <a:srgbClr val="0000FF"/>
                                      </p:to>
                                    </p:animClr>
                                    <p:set>
                                      <p:cBhvr>
                                        <p:cTn id="763" dur="2000" fill="hold"/>
                                        <p:tgtEl>
                                          <p:spTgt spid="115"/>
                                        </p:tgtEl>
                                        <p:attrNameLst>
                                          <p:attrName>fill.type</p:attrName>
                                        </p:attrNameLst>
                                      </p:cBhvr>
                                      <p:to>
                                        <p:strVal val="solid"/>
                                      </p:to>
                                    </p:set>
                                    <p:set>
                                      <p:cBhvr>
                                        <p:cTn id="764" dur="2000" fill="hold"/>
                                        <p:tgtEl>
                                          <p:spTgt spid="115"/>
                                        </p:tgtEl>
                                        <p:attrNameLst>
                                          <p:attrName>fill.on</p:attrName>
                                        </p:attrNameLst>
                                      </p:cBhvr>
                                      <p:to>
                                        <p:strVal val="true"/>
                                      </p:to>
                                    </p:set>
                                  </p:childTnLst>
                                </p:cTn>
                              </p:par>
                              <p:par>
                                <p:cTn id="765" presetID="1" presetClass="emph" presetSubtype="2" fill="hold" nodeType="withEffect">
                                  <p:stCondLst>
                                    <p:cond delay="0"/>
                                  </p:stCondLst>
                                  <p:childTnLst>
                                    <p:animClr clrSpc="rgb" dir="cw">
                                      <p:cBhvr>
                                        <p:cTn id="766" dur="2000" fill="hold"/>
                                        <p:tgtEl>
                                          <p:spTgt spid="102"/>
                                        </p:tgtEl>
                                        <p:attrNameLst>
                                          <p:attrName>fillcolor</p:attrName>
                                        </p:attrNameLst>
                                      </p:cBhvr>
                                      <p:to>
                                        <a:srgbClr val="0000FF"/>
                                      </p:to>
                                    </p:animClr>
                                    <p:set>
                                      <p:cBhvr>
                                        <p:cTn id="767" dur="2000" fill="hold"/>
                                        <p:tgtEl>
                                          <p:spTgt spid="102"/>
                                        </p:tgtEl>
                                        <p:attrNameLst>
                                          <p:attrName>fill.type</p:attrName>
                                        </p:attrNameLst>
                                      </p:cBhvr>
                                      <p:to>
                                        <p:strVal val="solid"/>
                                      </p:to>
                                    </p:set>
                                    <p:set>
                                      <p:cBhvr>
                                        <p:cTn id="768" dur="2000" fill="hold"/>
                                        <p:tgtEl>
                                          <p:spTgt spid="102"/>
                                        </p:tgtEl>
                                        <p:attrNameLst>
                                          <p:attrName>fill.on</p:attrName>
                                        </p:attrNameLst>
                                      </p:cBhvr>
                                      <p:to>
                                        <p:strVal val="true"/>
                                      </p:to>
                                    </p:set>
                                  </p:childTnLst>
                                </p:cTn>
                              </p:par>
                              <p:par>
                                <p:cTn id="769" presetID="1" presetClass="emph" presetSubtype="2" fill="hold" nodeType="withEffect">
                                  <p:stCondLst>
                                    <p:cond delay="0"/>
                                  </p:stCondLst>
                                  <p:childTnLst>
                                    <p:animClr clrSpc="rgb" dir="cw">
                                      <p:cBhvr>
                                        <p:cTn id="770" dur="2000" fill="hold"/>
                                        <p:tgtEl>
                                          <p:spTgt spid="118"/>
                                        </p:tgtEl>
                                        <p:attrNameLst>
                                          <p:attrName>fillcolor</p:attrName>
                                        </p:attrNameLst>
                                      </p:cBhvr>
                                      <p:to>
                                        <a:srgbClr val="0000FF"/>
                                      </p:to>
                                    </p:animClr>
                                    <p:set>
                                      <p:cBhvr>
                                        <p:cTn id="771" dur="2000" fill="hold"/>
                                        <p:tgtEl>
                                          <p:spTgt spid="118"/>
                                        </p:tgtEl>
                                        <p:attrNameLst>
                                          <p:attrName>fill.type</p:attrName>
                                        </p:attrNameLst>
                                      </p:cBhvr>
                                      <p:to>
                                        <p:strVal val="solid"/>
                                      </p:to>
                                    </p:set>
                                    <p:set>
                                      <p:cBhvr>
                                        <p:cTn id="772" dur="2000" fill="hold"/>
                                        <p:tgtEl>
                                          <p:spTgt spid="118"/>
                                        </p:tgtEl>
                                        <p:attrNameLst>
                                          <p:attrName>fill.on</p:attrName>
                                        </p:attrNameLst>
                                      </p:cBhvr>
                                      <p:to>
                                        <p:strVal val="true"/>
                                      </p:to>
                                    </p:set>
                                  </p:childTnLst>
                                </p:cTn>
                              </p:par>
                              <p:par>
                                <p:cTn id="773" presetID="1" presetClass="emph" presetSubtype="2" fill="hold" nodeType="withEffect">
                                  <p:stCondLst>
                                    <p:cond delay="0"/>
                                  </p:stCondLst>
                                  <p:childTnLst>
                                    <p:animClr clrSpc="rgb" dir="cw">
                                      <p:cBhvr>
                                        <p:cTn id="774" dur="2000" fill="hold"/>
                                        <p:tgtEl>
                                          <p:spTgt spid="117"/>
                                        </p:tgtEl>
                                        <p:attrNameLst>
                                          <p:attrName>fillcolor</p:attrName>
                                        </p:attrNameLst>
                                      </p:cBhvr>
                                      <p:to>
                                        <a:srgbClr val="0000FF"/>
                                      </p:to>
                                    </p:animClr>
                                    <p:set>
                                      <p:cBhvr>
                                        <p:cTn id="775" dur="2000" fill="hold"/>
                                        <p:tgtEl>
                                          <p:spTgt spid="117"/>
                                        </p:tgtEl>
                                        <p:attrNameLst>
                                          <p:attrName>fill.type</p:attrName>
                                        </p:attrNameLst>
                                      </p:cBhvr>
                                      <p:to>
                                        <p:strVal val="solid"/>
                                      </p:to>
                                    </p:set>
                                    <p:set>
                                      <p:cBhvr>
                                        <p:cTn id="776" dur="2000" fill="hold"/>
                                        <p:tgtEl>
                                          <p:spTgt spid="117"/>
                                        </p:tgtEl>
                                        <p:attrNameLst>
                                          <p:attrName>fill.on</p:attrName>
                                        </p:attrNameLst>
                                      </p:cBhvr>
                                      <p:to>
                                        <p:strVal val="true"/>
                                      </p:to>
                                    </p:set>
                                  </p:childTnLst>
                                </p:cTn>
                              </p:par>
                              <p:par>
                                <p:cTn id="777" presetID="1" presetClass="emph" presetSubtype="2" fill="hold" nodeType="withEffect">
                                  <p:stCondLst>
                                    <p:cond delay="0"/>
                                  </p:stCondLst>
                                  <p:childTnLst>
                                    <p:animClr clrSpc="rgb" dir="cw">
                                      <p:cBhvr>
                                        <p:cTn id="778" dur="2000" fill="hold"/>
                                        <p:tgtEl>
                                          <p:spTgt spid="120"/>
                                        </p:tgtEl>
                                        <p:attrNameLst>
                                          <p:attrName>fillcolor</p:attrName>
                                        </p:attrNameLst>
                                      </p:cBhvr>
                                      <p:to>
                                        <a:srgbClr val="0000FF"/>
                                      </p:to>
                                    </p:animClr>
                                    <p:set>
                                      <p:cBhvr>
                                        <p:cTn id="779" dur="2000" fill="hold"/>
                                        <p:tgtEl>
                                          <p:spTgt spid="120"/>
                                        </p:tgtEl>
                                        <p:attrNameLst>
                                          <p:attrName>fill.type</p:attrName>
                                        </p:attrNameLst>
                                      </p:cBhvr>
                                      <p:to>
                                        <p:strVal val="solid"/>
                                      </p:to>
                                    </p:set>
                                    <p:set>
                                      <p:cBhvr>
                                        <p:cTn id="780" dur="2000" fill="hold"/>
                                        <p:tgtEl>
                                          <p:spTgt spid="120"/>
                                        </p:tgtEl>
                                        <p:attrNameLst>
                                          <p:attrName>fill.on</p:attrName>
                                        </p:attrNameLst>
                                      </p:cBhvr>
                                      <p:to>
                                        <p:strVal val="true"/>
                                      </p:to>
                                    </p:set>
                                  </p:childTnLst>
                                </p:cTn>
                              </p:par>
                              <p:par>
                                <p:cTn id="781" presetID="1" presetClass="emph" presetSubtype="2" fill="hold" nodeType="withEffect">
                                  <p:stCondLst>
                                    <p:cond delay="0"/>
                                  </p:stCondLst>
                                  <p:childTnLst>
                                    <p:animClr clrSpc="rgb" dir="cw">
                                      <p:cBhvr>
                                        <p:cTn id="782" dur="2000" fill="hold"/>
                                        <p:tgtEl>
                                          <p:spTgt spid="126"/>
                                        </p:tgtEl>
                                        <p:attrNameLst>
                                          <p:attrName>fillcolor</p:attrName>
                                        </p:attrNameLst>
                                      </p:cBhvr>
                                      <p:to>
                                        <a:srgbClr val="0000FF"/>
                                      </p:to>
                                    </p:animClr>
                                    <p:set>
                                      <p:cBhvr>
                                        <p:cTn id="783" dur="2000" fill="hold"/>
                                        <p:tgtEl>
                                          <p:spTgt spid="126"/>
                                        </p:tgtEl>
                                        <p:attrNameLst>
                                          <p:attrName>fill.type</p:attrName>
                                        </p:attrNameLst>
                                      </p:cBhvr>
                                      <p:to>
                                        <p:strVal val="solid"/>
                                      </p:to>
                                    </p:set>
                                    <p:set>
                                      <p:cBhvr>
                                        <p:cTn id="784" dur="2000" fill="hold"/>
                                        <p:tgtEl>
                                          <p:spTgt spid="126"/>
                                        </p:tgtEl>
                                        <p:attrNameLst>
                                          <p:attrName>fill.on</p:attrName>
                                        </p:attrNameLst>
                                      </p:cBhvr>
                                      <p:to>
                                        <p:strVal val="true"/>
                                      </p:to>
                                    </p:set>
                                  </p:childTnLst>
                                </p:cTn>
                              </p:par>
                              <p:par>
                                <p:cTn id="785" presetID="1" presetClass="emph" presetSubtype="2" fill="hold" nodeType="withEffect">
                                  <p:stCondLst>
                                    <p:cond delay="0"/>
                                  </p:stCondLst>
                                  <p:childTnLst>
                                    <p:animClr clrSpc="rgb" dir="cw">
                                      <p:cBhvr>
                                        <p:cTn id="786" dur="2000" fill="hold"/>
                                        <p:tgtEl>
                                          <p:spTgt spid="89"/>
                                        </p:tgtEl>
                                        <p:attrNameLst>
                                          <p:attrName>fillcolor</p:attrName>
                                        </p:attrNameLst>
                                      </p:cBhvr>
                                      <p:to>
                                        <a:srgbClr val="0000FF"/>
                                      </p:to>
                                    </p:animClr>
                                    <p:set>
                                      <p:cBhvr>
                                        <p:cTn id="787" dur="2000" fill="hold"/>
                                        <p:tgtEl>
                                          <p:spTgt spid="89"/>
                                        </p:tgtEl>
                                        <p:attrNameLst>
                                          <p:attrName>fill.type</p:attrName>
                                        </p:attrNameLst>
                                      </p:cBhvr>
                                      <p:to>
                                        <p:strVal val="solid"/>
                                      </p:to>
                                    </p:set>
                                    <p:set>
                                      <p:cBhvr>
                                        <p:cTn id="788" dur="2000" fill="hold"/>
                                        <p:tgtEl>
                                          <p:spTgt spid="89"/>
                                        </p:tgtEl>
                                        <p:attrNameLst>
                                          <p:attrName>fill.on</p:attrName>
                                        </p:attrNameLst>
                                      </p:cBhvr>
                                      <p:to>
                                        <p:strVal val="true"/>
                                      </p:to>
                                    </p:set>
                                  </p:childTnLst>
                                </p:cTn>
                              </p:par>
                              <p:par>
                                <p:cTn id="789" presetID="1" presetClass="emph" presetSubtype="2" fill="hold" nodeType="withEffect">
                                  <p:stCondLst>
                                    <p:cond delay="0"/>
                                  </p:stCondLst>
                                  <p:childTnLst>
                                    <p:animClr clrSpc="rgb" dir="cw">
                                      <p:cBhvr>
                                        <p:cTn id="790" dur="2000" fill="hold"/>
                                        <p:tgtEl>
                                          <p:spTgt spid="123"/>
                                        </p:tgtEl>
                                        <p:attrNameLst>
                                          <p:attrName>fillcolor</p:attrName>
                                        </p:attrNameLst>
                                      </p:cBhvr>
                                      <p:to>
                                        <a:srgbClr val="0000FF"/>
                                      </p:to>
                                    </p:animClr>
                                    <p:set>
                                      <p:cBhvr>
                                        <p:cTn id="791" dur="2000" fill="hold"/>
                                        <p:tgtEl>
                                          <p:spTgt spid="123"/>
                                        </p:tgtEl>
                                        <p:attrNameLst>
                                          <p:attrName>fill.type</p:attrName>
                                        </p:attrNameLst>
                                      </p:cBhvr>
                                      <p:to>
                                        <p:strVal val="solid"/>
                                      </p:to>
                                    </p:set>
                                    <p:set>
                                      <p:cBhvr>
                                        <p:cTn id="792" dur="2000" fill="hold"/>
                                        <p:tgtEl>
                                          <p:spTgt spid="123"/>
                                        </p:tgtEl>
                                        <p:attrNameLst>
                                          <p:attrName>fill.on</p:attrName>
                                        </p:attrNameLst>
                                      </p:cBhvr>
                                      <p:to>
                                        <p:strVal val="true"/>
                                      </p:to>
                                    </p:set>
                                  </p:childTnLst>
                                </p:cTn>
                              </p:par>
                              <p:par>
                                <p:cTn id="793" presetID="1" presetClass="emph" presetSubtype="2" fill="hold" nodeType="withEffect">
                                  <p:stCondLst>
                                    <p:cond delay="0"/>
                                  </p:stCondLst>
                                  <p:childTnLst>
                                    <p:animClr clrSpc="rgb" dir="cw">
                                      <p:cBhvr>
                                        <p:cTn id="794" dur="2000" fill="hold"/>
                                        <p:tgtEl>
                                          <p:spTgt spid="134"/>
                                        </p:tgtEl>
                                        <p:attrNameLst>
                                          <p:attrName>fillcolor</p:attrName>
                                        </p:attrNameLst>
                                      </p:cBhvr>
                                      <p:to>
                                        <a:srgbClr val="0000FF"/>
                                      </p:to>
                                    </p:animClr>
                                    <p:set>
                                      <p:cBhvr>
                                        <p:cTn id="795" dur="2000" fill="hold"/>
                                        <p:tgtEl>
                                          <p:spTgt spid="134"/>
                                        </p:tgtEl>
                                        <p:attrNameLst>
                                          <p:attrName>fill.type</p:attrName>
                                        </p:attrNameLst>
                                      </p:cBhvr>
                                      <p:to>
                                        <p:strVal val="solid"/>
                                      </p:to>
                                    </p:set>
                                    <p:set>
                                      <p:cBhvr>
                                        <p:cTn id="796" dur="2000" fill="hold"/>
                                        <p:tgtEl>
                                          <p:spTgt spid="134"/>
                                        </p:tgtEl>
                                        <p:attrNameLst>
                                          <p:attrName>fill.on</p:attrName>
                                        </p:attrNameLst>
                                      </p:cBhvr>
                                      <p:to>
                                        <p:strVal val="true"/>
                                      </p:to>
                                    </p:set>
                                  </p:childTnLst>
                                </p:cTn>
                              </p:par>
                              <p:par>
                                <p:cTn id="797" presetID="0" presetClass="path" presetSubtype="0" accel="50000" decel="50000" fill="hold" grpId="1" nodeType="withEffect">
                                  <p:stCondLst>
                                    <p:cond delay="0"/>
                                  </p:stCondLst>
                                  <p:childTnLst>
                                    <p:animMotion origin="layout" path="M -2.77778E-7 0.00031 L 0.09219 0.00031 " pathEditMode="relative" rAng="0" ptsTypes="AA">
                                      <p:cBhvr>
                                        <p:cTn id="798" dur="2000" fill="hold"/>
                                        <p:tgtEl>
                                          <p:spTgt spid="122"/>
                                        </p:tgtEl>
                                        <p:attrNameLst>
                                          <p:attrName>ppt_x</p:attrName>
                                          <p:attrName>ppt_y</p:attrName>
                                        </p:attrNameLst>
                                      </p:cBhvr>
                                      <p:rCtr x="4601" y="0"/>
                                    </p:animMotion>
                                  </p:childTnLst>
                                </p:cTn>
                              </p:par>
                              <p:par>
                                <p:cTn id="799" presetID="0" presetClass="path" presetSubtype="0" accel="50000" decel="50000" fill="hold" grpId="1" nodeType="withEffect">
                                  <p:stCondLst>
                                    <p:cond delay="0"/>
                                  </p:stCondLst>
                                  <p:childTnLst>
                                    <p:animMotion origin="layout" path="M -2.77778E-6 3.7037E-6 L 0.19115 3.7037E-6 " pathEditMode="relative" rAng="0" ptsTypes="AA">
                                      <p:cBhvr>
                                        <p:cTn id="800" dur="2000" fill="hold"/>
                                        <p:tgtEl>
                                          <p:spTgt spid="83"/>
                                        </p:tgtEl>
                                        <p:attrNameLst>
                                          <p:attrName>ppt_x</p:attrName>
                                          <p:attrName>ppt_y</p:attrName>
                                        </p:attrNameLst>
                                      </p:cBhvr>
                                      <p:rCtr x="9549" y="0"/>
                                    </p:animMotion>
                                  </p:childTnLst>
                                </p:cTn>
                              </p:par>
                              <p:par>
                                <p:cTn id="801" presetID="63" presetClass="path" presetSubtype="0" accel="50000" decel="50000" fill="hold" grpId="1" nodeType="withEffect">
                                  <p:stCondLst>
                                    <p:cond delay="0"/>
                                  </p:stCondLst>
                                  <p:childTnLst>
                                    <p:animMotion origin="layout" path="M 3.05556E-6 -6.17284E-7 L 0.16371 -6.17284E-7 " pathEditMode="relative" rAng="0" ptsTypes="AA">
                                      <p:cBhvr>
                                        <p:cTn id="802" dur="2000" fill="hold"/>
                                        <p:tgtEl>
                                          <p:spTgt spid="97"/>
                                        </p:tgtEl>
                                        <p:attrNameLst>
                                          <p:attrName>ppt_x</p:attrName>
                                          <p:attrName>ppt_y</p:attrName>
                                        </p:attrNameLst>
                                      </p:cBhvr>
                                      <p:rCtr x="8177" y="0"/>
                                    </p:animMotion>
                                  </p:childTnLst>
                                </p:cTn>
                              </p:par>
                              <p:par>
                                <p:cTn id="803" presetID="0" presetClass="path" presetSubtype="0" accel="50000" decel="50000" fill="hold" grpId="1" nodeType="withEffect">
                                  <p:stCondLst>
                                    <p:cond delay="0"/>
                                  </p:stCondLst>
                                  <p:childTnLst>
                                    <p:animMotion origin="layout" path="M 0.00035 -1.60494E-6 L 0.12848 -1.60494E-6 " pathEditMode="relative" rAng="0" ptsTypes="AA">
                                      <p:cBhvr>
                                        <p:cTn id="804" dur="2000" fill="hold"/>
                                        <p:tgtEl>
                                          <p:spTgt spid="86"/>
                                        </p:tgtEl>
                                        <p:attrNameLst>
                                          <p:attrName>ppt_x</p:attrName>
                                          <p:attrName>ppt_y</p:attrName>
                                        </p:attrNameLst>
                                      </p:cBhvr>
                                      <p:rCtr x="6406" y="0"/>
                                    </p:animMotion>
                                  </p:childTnLst>
                                </p:cTn>
                              </p:par>
                              <p:par>
                                <p:cTn id="805" presetID="0" presetClass="path" presetSubtype="0" accel="50000" decel="50000" fill="hold" grpId="1" nodeType="withEffect">
                                  <p:stCondLst>
                                    <p:cond delay="0"/>
                                  </p:stCondLst>
                                  <p:childTnLst>
                                    <p:animMotion origin="layout" path="M 0.00034 4.93827E-6 L 0.1592 4.93827E-6 " pathEditMode="relative" rAng="0" ptsTypes="AA">
                                      <p:cBhvr>
                                        <p:cTn id="806" dur="2000" fill="hold"/>
                                        <p:tgtEl>
                                          <p:spTgt spid="111"/>
                                        </p:tgtEl>
                                        <p:attrNameLst>
                                          <p:attrName>ppt_x</p:attrName>
                                          <p:attrName>ppt_y</p:attrName>
                                        </p:attrNameLst>
                                      </p:cBhvr>
                                      <p:rCtr x="7934" y="0"/>
                                    </p:animMotion>
                                  </p:childTnLst>
                                </p:cTn>
                              </p:par>
                              <p:par>
                                <p:cTn id="807" presetID="0" presetClass="path" presetSubtype="0" accel="50000" decel="50000" fill="hold" grpId="1" nodeType="withEffect">
                                  <p:stCondLst>
                                    <p:cond delay="0"/>
                                  </p:stCondLst>
                                  <p:childTnLst>
                                    <p:animMotion origin="layout" path="M -2.77778E-6 -4.5679E-6 L 0.19236 -4.5679E-6 " pathEditMode="relative" rAng="0" ptsTypes="AA">
                                      <p:cBhvr>
                                        <p:cTn id="808" dur="2000" fill="hold"/>
                                        <p:tgtEl>
                                          <p:spTgt spid="85"/>
                                        </p:tgtEl>
                                        <p:attrNameLst>
                                          <p:attrName>ppt_x</p:attrName>
                                          <p:attrName>ppt_y</p:attrName>
                                        </p:attrNameLst>
                                      </p:cBhvr>
                                      <p:rCtr x="9618" y="0"/>
                                    </p:animMotion>
                                  </p:childTnLst>
                                </p:cTn>
                              </p:par>
                              <p:par>
                                <p:cTn id="809" presetID="0" presetClass="path" presetSubtype="0" accel="50000" decel="50000" fill="hold" grpId="1" nodeType="withEffect">
                                  <p:stCondLst>
                                    <p:cond delay="0"/>
                                  </p:stCondLst>
                                  <p:childTnLst>
                                    <p:animMotion origin="layout" path="M 5E-6 -3.7037E-7 L 0.1441 -3.7037E-7 " pathEditMode="relative" rAng="0" ptsTypes="AA">
                                      <p:cBhvr>
                                        <p:cTn id="810" dur="2000" fill="hold"/>
                                        <p:tgtEl>
                                          <p:spTgt spid="88"/>
                                        </p:tgtEl>
                                        <p:attrNameLst>
                                          <p:attrName>ppt_x</p:attrName>
                                          <p:attrName>ppt_y</p:attrName>
                                        </p:attrNameLst>
                                      </p:cBhvr>
                                      <p:rCtr x="7205" y="0"/>
                                    </p:animMotion>
                                  </p:childTnLst>
                                </p:cTn>
                              </p:par>
                              <p:par>
                                <p:cTn id="811" presetID="0" presetClass="path" presetSubtype="0" accel="50000" decel="50000" fill="hold" grpId="1" nodeType="withEffect">
                                  <p:stCondLst>
                                    <p:cond delay="0"/>
                                  </p:stCondLst>
                                  <p:childTnLst>
                                    <p:animMotion origin="layout" path="M -3.05556E-6 -3.95062E-6 L 0.125 -3.95062E-6 " pathEditMode="relative" rAng="0" ptsTypes="AA">
                                      <p:cBhvr>
                                        <p:cTn id="812" dur="2000" fill="hold"/>
                                        <p:tgtEl>
                                          <p:spTgt spid="115"/>
                                        </p:tgtEl>
                                        <p:attrNameLst>
                                          <p:attrName>ppt_x</p:attrName>
                                          <p:attrName>ppt_y</p:attrName>
                                        </p:attrNameLst>
                                      </p:cBhvr>
                                      <p:rCtr x="6250" y="0"/>
                                    </p:animMotion>
                                  </p:childTnLst>
                                </p:cTn>
                              </p:par>
                              <p:par>
                                <p:cTn id="813" presetID="0" presetClass="path" presetSubtype="0" accel="50000" decel="50000" fill="hold" grpId="1" nodeType="withEffect">
                                  <p:stCondLst>
                                    <p:cond delay="0"/>
                                  </p:stCondLst>
                                  <p:childTnLst>
                                    <p:animMotion origin="layout" path="M 0.00017 3.82716E-6 L 0.08924 3.82716E-6 " pathEditMode="relative" rAng="0" ptsTypes="AA">
                                      <p:cBhvr>
                                        <p:cTn id="814" dur="2000" fill="hold"/>
                                        <p:tgtEl>
                                          <p:spTgt spid="102"/>
                                        </p:tgtEl>
                                        <p:attrNameLst>
                                          <p:attrName>ppt_x</p:attrName>
                                          <p:attrName>ppt_y</p:attrName>
                                        </p:attrNameLst>
                                      </p:cBhvr>
                                      <p:rCtr x="4444" y="0"/>
                                    </p:animMotion>
                                  </p:childTnLst>
                                </p:cTn>
                              </p:par>
                              <p:par>
                                <p:cTn id="815" presetID="0" presetClass="path" presetSubtype="0" accel="50000" decel="50000" fill="hold" grpId="1" nodeType="withEffect">
                                  <p:stCondLst>
                                    <p:cond delay="0"/>
                                  </p:stCondLst>
                                  <p:childTnLst>
                                    <p:animMotion origin="layout" path="M 0.00018 -0.00031 L 0.01146 -0.00031 " pathEditMode="relative" rAng="0" ptsTypes="AA">
                                      <p:cBhvr>
                                        <p:cTn id="816" dur="2000" fill="hold"/>
                                        <p:tgtEl>
                                          <p:spTgt spid="118"/>
                                        </p:tgtEl>
                                        <p:attrNameLst>
                                          <p:attrName>ppt_x</p:attrName>
                                          <p:attrName>ppt_y</p:attrName>
                                        </p:attrNameLst>
                                      </p:cBhvr>
                                      <p:rCtr x="556" y="0"/>
                                    </p:animMotion>
                                  </p:childTnLst>
                                </p:cTn>
                              </p:par>
                              <p:par>
                                <p:cTn id="817" presetID="0" presetClass="path" presetSubtype="0" accel="50000" decel="50000" fill="hold" grpId="1" nodeType="withEffect">
                                  <p:stCondLst>
                                    <p:cond delay="0"/>
                                  </p:stCondLst>
                                  <p:childTnLst>
                                    <p:animMotion origin="layout" path="M 0.00035 1.48148E-6 L 0.03038 1.48148E-6 " pathEditMode="relative" rAng="0" ptsTypes="AA">
                                      <p:cBhvr>
                                        <p:cTn id="818" dur="2000" fill="hold"/>
                                        <p:tgtEl>
                                          <p:spTgt spid="117"/>
                                        </p:tgtEl>
                                        <p:attrNameLst>
                                          <p:attrName>ppt_x</p:attrName>
                                          <p:attrName>ppt_y</p:attrName>
                                        </p:attrNameLst>
                                      </p:cBhvr>
                                      <p:rCtr x="1493" y="0"/>
                                    </p:animMotion>
                                  </p:childTnLst>
                                </p:cTn>
                              </p:par>
                              <p:par>
                                <p:cTn id="819" presetID="0" presetClass="path" presetSubtype="0" accel="50000" decel="50000" fill="hold" grpId="1" nodeType="withEffect">
                                  <p:stCondLst>
                                    <p:cond delay="0"/>
                                  </p:stCondLst>
                                  <p:childTnLst>
                                    <p:animMotion origin="layout" path="M 2.22222E-6 2.46914E-6 L 0.03177 2.46914E-6 " pathEditMode="relative" rAng="0" ptsTypes="AA">
                                      <p:cBhvr>
                                        <p:cTn id="820" dur="2000" fill="hold"/>
                                        <p:tgtEl>
                                          <p:spTgt spid="120"/>
                                        </p:tgtEl>
                                        <p:attrNameLst>
                                          <p:attrName>ppt_x</p:attrName>
                                          <p:attrName>ppt_y</p:attrName>
                                        </p:attrNameLst>
                                      </p:cBhvr>
                                      <p:rCtr x="1580" y="0"/>
                                    </p:animMotion>
                                  </p:childTnLst>
                                </p:cTn>
                              </p:par>
                              <p:par>
                                <p:cTn id="821" presetID="0" presetClass="path" presetSubtype="0" accel="50000" decel="50000" fill="hold" grpId="1" nodeType="withEffect">
                                  <p:stCondLst>
                                    <p:cond delay="0"/>
                                  </p:stCondLst>
                                  <p:childTnLst>
                                    <p:animMotion origin="layout" path="M 0.0007 4.32099E-6 L 0.02604 4.32099E-6 " pathEditMode="relative" rAng="0" ptsTypes="AA">
                                      <p:cBhvr>
                                        <p:cTn id="822" dur="2000" fill="hold"/>
                                        <p:tgtEl>
                                          <p:spTgt spid="126"/>
                                        </p:tgtEl>
                                        <p:attrNameLst>
                                          <p:attrName>ppt_x</p:attrName>
                                          <p:attrName>ppt_y</p:attrName>
                                        </p:attrNameLst>
                                      </p:cBhvr>
                                      <p:rCtr x="1267" y="0"/>
                                    </p:animMotion>
                                  </p:childTnLst>
                                </p:cTn>
                              </p:par>
                              <p:par>
                                <p:cTn id="823" presetID="0" presetClass="path" presetSubtype="0" accel="50000" decel="50000" fill="hold" grpId="1" nodeType="withEffect">
                                  <p:stCondLst>
                                    <p:cond delay="0"/>
                                  </p:stCondLst>
                                  <p:childTnLst>
                                    <p:animMotion origin="layout" path="M 3.33333E-6 4.93827E-6 L 0.01823 4.93827E-6 " pathEditMode="relative" rAng="0" ptsTypes="AA">
                                      <p:cBhvr>
                                        <p:cTn id="824" dur="2000" fill="hold"/>
                                        <p:tgtEl>
                                          <p:spTgt spid="89"/>
                                        </p:tgtEl>
                                        <p:attrNameLst>
                                          <p:attrName>ppt_x</p:attrName>
                                          <p:attrName>ppt_y</p:attrName>
                                        </p:attrNameLst>
                                      </p:cBhvr>
                                      <p:rCtr x="903" y="0"/>
                                    </p:animMotion>
                                  </p:childTnLst>
                                </p:cTn>
                              </p:par>
                              <p:par>
                                <p:cTn id="825" presetID="0" presetClass="path" presetSubtype="0" accel="50000" decel="50000" fill="hold" grpId="1" nodeType="withEffect">
                                  <p:stCondLst>
                                    <p:cond delay="0"/>
                                  </p:stCondLst>
                                  <p:childTnLst>
                                    <p:animMotion origin="layout" path="M 0.00035 -0.00031 L 0.09306 -0.00031 " pathEditMode="relative" rAng="0" ptsTypes="AA">
                                      <p:cBhvr>
                                        <p:cTn id="826" dur="2000" fill="hold"/>
                                        <p:tgtEl>
                                          <p:spTgt spid="123"/>
                                        </p:tgtEl>
                                        <p:attrNameLst>
                                          <p:attrName>ppt_x</p:attrName>
                                          <p:attrName>ppt_y</p:attrName>
                                        </p:attrNameLst>
                                      </p:cBhvr>
                                      <p:rCtr x="4635" y="0"/>
                                    </p:animMotion>
                                  </p:childTnLst>
                                </p:cTn>
                              </p:par>
                              <p:par>
                                <p:cTn id="827" presetID="0" presetClass="path" presetSubtype="0" accel="50000" decel="50000" fill="hold" grpId="1" nodeType="withEffect">
                                  <p:stCondLst>
                                    <p:cond delay="0"/>
                                  </p:stCondLst>
                                  <p:childTnLst>
                                    <p:animMotion origin="layout" path="M 0.00052 -2.09877E-6 L 0.11267 -2.09877E-6 " pathEditMode="relative" rAng="0" ptsTypes="AA">
                                      <p:cBhvr>
                                        <p:cTn id="828" dur="2000" fill="hold"/>
                                        <p:tgtEl>
                                          <p:spTgt spid="134"/>
                                        </p:tgtEl>
                                        <p:attrNameLst>
                                          <p:attrName>ppt_x</p:attrName>
                                          <p:attrName>ppt_y</p:attrName>
                                        </p:attrNameLst>
                                      </p:cBhvr>
                                      <p:rCtr x="5608" y="0"/>
                                    </p:animMotion>
                                  </p:childTnLst>
                                </p:cTn>
                              </p:par>
                            </p:childTnLst>
                          </p:cTn>
                        </p:par>
                      </p:childTnLst>
                    </p:cTn>
                  </p:par>
                  <p:par>
                    <p:cTn id="829" fill="hold">
                      <p:stCondLst>
                        <p:cond delay="indefinite"/>
                      </p:stCondLst>
                      <p:childTnLst>
                        <p:par>
                          <p:cTn id="830" fill="hold">
                            <p:stCondLst>
                              <p:cond delay="0"/>
                            </p:stCondLst>
                            <p:childTnLst>
                              <p:par>
                                <p:cTn id="831" presetID="1" presetClass="entr" presetSubtype="0" fill="hold" nodeType="clickEffect">
                                  <p:stCondLst>
                                    <p:cond delay="0"/>
                                  </p:stCondLst>
                                  <p:childTnLst>
                                    <p:set>
                                      <p:cBhvr>
                                        <p:cTn id="832" dur="1" fill="hold">
                                          <p:stCondLst>
                                            <p:cond delay="0"/>
                                          </p:stCondLst>
                                        </p:cTn>
                                        <p:tgtEl>
                                          <p:spTgt spid="206"/>
                                        </p:tgtEl>
                                        <p:attrNameLst>
                                          <p:attrName>style.visibility</p:attrName>
                                        </p:attrNameLst>
                                      </p:cBhvr>
                                      <p:to>
                                        <p:strVal val="visible"/>
                                      </p:to>
                                    </p:set>
                                  </p:childTnLst>
                                </p:cTn>
                              </p:par>
                            </p:childTnLst>
                          </p:cTn>
                        </p:par>
                      </p:childTnLst>
                    </p:cTn>
                  </p:par>
                  <p:par>
                    <p:cTn id="833" fill="hold">
                      <p:stCondLst>
                        <p:cond delay="indefinite"/>
                      </p:stCondLst>
                      <p:childTnLst>
                        <p:par>
                          <p:cTn id="834" fill="hold">
                            <p:stCondLst>
                              <p:cond delay="0"/>
                            </p:stCondLst>
                            <p:childTnLst>
                              <p:par>
                                <p:cTn id="835" presetID="1" presetClass="entr" presetSubtype="0" fill="hold" grpId="0" nodeType="clickEffect">
                                  <p:stCondLst>
                                    <p:cond delay="0"/>
                                  </p:stCondLst>
                                  <p:childTnLst>
                                    <p:set>
                                      <p:cBhvr>
                                        <p:cTn id="836" dur="1" fill="hold">
                                          <p:stCondLst>
                                            <p:cond delay="0"/>
                                          </p:stCondLst>
                                        </p:cTn>
                                        <p:tgtEl>
                                          <p:spTgt spid="139"/>
                                        </p:tgtEl>
                                        <p:attrNameLst>
                                          <p:attrName>style.visibility</p:attrName>
                                        </p:attrNameLst>
                                      </p:cBhvr>
                                      <p:to>
                                        <p:strVal val="visible"/>
                                      </p:to>
                                    </p:set>
                                  </p:childTnLst>
                                </p:cTn>
                              </p:par>
                              <p:par>
                                <p:cTn id="837" presetID="1" presetClass="entr" presetSubtype="0" fill="hold" nodeType="withEffect">
                                  <p:stCondLst>
                                    <p:cond delay="0"/>
                                  </p:stCondLst>
                                  <p:childTnLst>
                                    <p:set>
                                      <p:cBhvr>
                                        <p:cTn id="838" dur="1" fill="hold">
                                          <p:stCondLst>
                                            <p:cond delay="0"/>
                                          </p:stCondLst>
                                        </p:cTn>
                                        <p:tgtEl>
                                          <p:spTgt spid="140"/>
                                        </p:tgtEl>
                                        <p:attrNameLst>
                                          <p:attrName>style.visibility</p:attrName>
                                        </p:attrNameLst>
                                      </p:cBhvr>
                                      <p:to>
                                        <p:strVal val="visible"/>
                                      </p:to>
                                    </p:set>
                                  </p:childTnLst>
                                </p:cTn>
                              </p:par>
                              <p:par>
                                <p:cTn id="839" presetID="1" presetClass="entr" presetSubtype="0" fill="hold" nodeType="withEffect">
                                  <p:stCondLst>
                                    <p:cond delay="0"/>
                                  </p:stCondLst>
                                  <p:childTnLst>
                                    <p:set>
                                      <p:cBhvr>
                                        <p:cTn id="840" dur="1" fill="hold">
                                          <p:stCondLst>
                                            <p:cond delay="0"/>
                                          </p:stCondLst>
                                        </p:cTn>
                                        <p:tgtEl>
                                          <p:spTgt spid="141"/>
                                        </p:tgtEl>
                                        <p:attrNameLst>
                                          <p:attrName>style.visibility</p:attrName>
                                        </p:attrNameLst>
                                      </p:cBhvr>
                                      <p:to>
                                        <p:strVal val="visible"/>
                                      </p:to>
                                    </p:set>
                                  </p:childTnLst>
                                </p:cTn>
                              </p:par>
                              <p:par>
                                <p:cTn id="841" presetID="1" presetClass="entr" presetSubtype="0" fill="hold" nodeType="withEffect">
                                  <p:stCondLst>
                                    <p:cond delay="0"/>
                                  </p:stCondLst>
                                  <p:childTnLst>
                                    <p:set>
                                      <p:cBhvr>
                                        <p:cTn id="842" dur="1" fill="hold">
                                          <p:stCondLst>
                                            <p:cond delay="0"/>
                                          </p:stCondLst>
                                        </p:cTn>
                                        <p:tgtEl>
                                          <p:spTgt spid="142"/>
                                        </p:tgtEl>
                                        <p:attrNameLst>
                                          <p:attrName>style.visibility</p:attrName>
                                        </p:attrNameLst>
                                      </p:cBhvr>
                                      <p:to>
                                        <p:strVal val="visible"/>
                                      </p:to>
                                    </p:set>
                                  </p:childTnLst>
                                </p:cTn>
                              </p:par>
                              <p:par>
                                <p:cTn id="843" presetID="1" presetClass="entr" presetSubtype="0" fill="hold" grpId="0" nodeType="withEffect">
                                  <p:stCondLst>
                                    <p:cond delay="0"/>
                                  </p:stCondLst>
                                  <p:childTnLst>
                                    <p:set>
                                      <p:cBhvr>
                                        <p:cTn id="844" dur="1" fill="hold">
                                          <p:stCondLst>
                                            <p:cond delay="0"/>
                                          </p:stCondLst>
                                        </p:cTn>
                                        <p:tgtEl>
                                          <p:spTgt spid="143"/>
                                        </p:tgtEl>
                                        <p:attrNameLst>
                                          <p:attrName>style.visibility</p:attrName>
                                        </p:attrNameLst>
                                      </p:cBhvr>
                                      <p:to>
                                        <p:strVal val="visible"/>
                                      </p:to>
                                    </p:set>
                                  </p:childTnLst>
                                </p:cTn>
                              </p:par>
                              <p:par>
                                <p:cTn id="845" presetID="1" presetClass="entr" presetSubtype="0" fill="hold" grpId="0" nodeType="withEffect">
                                  <p:stCondLst>
                                    <p:cond delay="0"/>
                                  </p:stCondLst>
                                  <p:childTnLst>
                                    <p:set>
                                      <p:cBhvr>
                                        <p:cTn id="846" dur="1" fill="hold">
                                          <p:stCondLst>
                                            <p:cond delay="0"/>
                                          </p:stCondLst>
                                        </p:cTn>
                                        <p:tgtEl>
                                          <p:spTgt spid="144"/>
                                        </p:tgtEl>
                                        <p:attrNameLst>
                                          <p:attrName>style.visibility</p:attrName>
                                        </p:attrNameLst>
                                      </p:cBhvr>
                                      <p:to>
                                        <p:strVal val="visible"/>
                                      </p:to>
                                    </p:set>
                                  </p:childTnLst>
                                </p:cTn>
                              </p:par>
                              <p:par>
                                <p:cTn id="847" presetID="1" presetClass="entr" presetSubtype="0" fill="hold" grpId="0" nodeType="withEffect">
                                  <p:stCondLst>
                                    <p:cond delay="0"/>
                                  </p:stCondLst>
                                  <p:childTnLst>
                                    <p:set>
                                      <p:cBhvr>
                                        <p:cTn id="848" dur="1" fill="hold">
                                          <p:stCondLst>
                                            <p:cond delay="0"/>
                                          </p:stCondLst>
                                        </p:cTn>
                                        <p:tgtEl>
                                          <p:spTgt spid="145"/>
                                        </p:tgtEl>
                                        <p:attrNameLst>
                                          <p:attrName>style.visibility</p:attrName>
                                        </p:attrNameLst>
                                      </p:cBhvr>
                                      <p:to>
                                        <p:strVal val="visible"/>
                                      </p:to>
                                    </p:set>
                                  </p:childTnLst>
                                </p:cTn>
                              </p:par>
                              <p:par>
                                <p:cTn id="849" presetID="1" presetClass="entr" presetSubtype="0" fill="hold" nodeType="withEffect">
                                  <p:stCondLst>
                                    <p:cond delay="0"/>
                                  </p:stCondLst>
                                  <p:childTnLst>
                                    <p:set>
                                      <p:cBhvr>
                                        <p:cTn id="850" dur="1" fill="hold">
                                          <p:stCondLst>
                                            <p:cond delay="0"/>
                                          </p:stCondLst>
                                        </p:cTn>
                                        <p:tgtEl>
                                          <p:spTgt spid="146"/>
                                        </p:tgtEl>
                                        <p:attrNameLst>
                                          <p:attrName>style.visibility</p:attrName>
                                        </p:attrNameLst>
                                      </p:cBhvr>
                                      <p:to>
                                        <p:strVal val="visible"/>
                                      </p:to>
                                    </p:set>
                                  </p:childTnLst>
                                </p:cTn>
                              </p:par>
                              <p:par>
                                <p:cTn id="851" presetID="1" presetClass="entr" presetSubtype="0" fill="hold" nodeType="withEffect">
                                  <p:stCondLst>
                                    <p:cond delay="0"/>
                                  </p:stCondLst>
                                  <p:childTnLst>
                                    <p:set>
                                      <p:cBhvr>
                                        <p:cTn id="852" dur="1" fill="hold">
                                          <p:stCondLst>
                                            <p:cond delay="0"/>
                                          </p:stCondLst>
                                        </p:cTn>
                                        <p:tgtEl>
                                          <p:spTgt spid="147"/>
                                        </p:tgtEl>
                                        <p:attrNameLst>
                                          <p:attrName>style.visibility</p:attrName>
                                        </p:attrNameLst>
                                      </p:cBhvr>
                                      <p:to>
                                        <p:strVal val="visible"/>
                                      </p:to>
                                    </p:set>
                                  </p:childTnLst>
                                </p:cTn>
                              </p:par>
                              <p:par>
                                <p:cTn id="853" presetID="1" presetClass="entr" presetSubtype="0" fill="hold" nodeType="withEffect">
                                  <p:stCondLst>
                                    <p:cond delay="0"/>
                                  </p:stCondLst>
                                  <p:childTnLst>
                                    <p:set>
                                      <p:cBhvr>
                                        <p:cTn id="854" dur="1" fill="hold">
                                          <p:stCondLst>
                                            <p:cond delay="0"/>
                                          </p:stCondLst>
                                        </p:cTn>
                                        <p:tgtEl>
                                          <p:spTgt spid="148"/>
                                        </p:tgtEl>
                                        <p:attrNameLst>
                                          <p:attrName>style.visibility</p:attrName>
                                        </p:attrNameLst>
                                      </p:cBhvr>
                                      <p:to>
                                        <p:strVal val="visible"/>
                                      </p:to>
                                    </p:set>
                                  </p:childTnLst>
                                </p:cTn>
                              </p:par>
                              <p:par>
                                <p:cTn id="855" presetID="1" presetClass="entr" presetSubtype="0" fill="hold" grpId="0" nodeType="withEffect">
                                  <p:stCondLst>
                                    <p:cond delay="0"/>
                                  </p:stCondLst>
                                  <p:childTnLst>
                                    <p:set>
                                      <p:cBhvr>
                                        <p:cTn id="856" dur="1" fill="hold">
                                          <p:stCondLst>
                                            <p:cond delay="0"/>
                                          </p:stCondLst>
                                        </p:cTn>
                                        <p:tgtEl>
                                          <p:spTgt spid="149"/>
                                        </p:tgtEl>
                                        <p:attrNameLst>
                                          <p:attrName>style.visibility</p:attrName>
                                        </p:attrNameLst>
                                      </p:cBhvr>
                                      <p:to>
                                        <p:strVal val="visible"/>
                                      </p:to>
                                    </p:set>
                                  </p:childTnLst>
                                </p:cTn>
                              </p:par>
                              <p:par>
                                <p:cTn id="857" presetID="1" presetClass="entr" presetSubtype="0" fill="hold" grpId="0" nodeType="withEffect">
                                  <p:stCondLst>
                                    <p:cond delay="0"/>
                                  </p:stCondLst>
                                  <p:childTnLst>
                                    <p:set>
                                      <p:cBhvr>
                                        <p:cTn id="858" dur="1" fill="hold">
                                          <p:stCondLst>
                                            <p:cond delay="0"/>
                                          </p:stCondLst>
                                        </p:cTn>
                                        <p:tgtEl>
                                          <p:spTgt spid="150"/>
                                        </p:tgtEl>
                                        <p:attrNameLst>
                                          <p:attrName>style.visibility</p:attrName>
                                        </p:attrNameLst>
                                      </p:cBhvr>
                                      <p:to>
                                        <p:strVal val="visible"/>
                                      </p:to>
                                    </p:set>
                                  </p:childTnLst>
                                </p:cTn>
                              </p:par>
                              <p:par>
                                <p:cTn id="859" presetID="1" presetClass="entr" presetSubtype="0" fill="hold" grpId="0" nodeType="withEffect">
                                  <p:stCondLst>
                                    <p:cond delay="0"/>
                                  </p:stCondLst>
                                  <p:childTnLst>
                                    <p:set>
                                      <p:cBhvr>
                                        <p:cTn id="860" dur="1" fill="hold">
                                          <p:stCondLst>
                                            <p:cond delay="0"/>
                                          </p:stCondLst>
                                        </p:cTn>
                                        <p:tgtEl>
                                          <p:spTgt spid="151"/>
                                        </p:tgtEl>
                                        <p:attrNameLst>
                                          <p:attrName>style.visibility</p:attrName>
                                        </p:attrNameLst>
                                      </p:cBhvr>
                                      <p:to>
                                        <p:strVal val="visible"/>
                                      </p:to>
                                    </p:set>
                                  </p:childTnLst>
                                </p:cTn>
                              </p:par>
                              <p:par>
                                <p:cTn id="861" presetID="1" presetClass="entr" presetSubtype="0" fill="hold" grpId="0" nodeType="withEffect">
                                  <p:stCondLst>
                                    <p:cond delay="0"/>
                                  </p:stCondLst>
                                  <p:childTnLst>
                                    <p:set>
                                      <p:cBhvr>
                                        <p:cTn id="862" dur="1" fill="hold">
                                          <p:stCondLst>
                                            <p:cond delay="0"/>
                                          </p:stCondLst>
                                        </p:cTn>
                                        <p:tgtEl>
                                          <p:spTgt spid="152"/>
                                        </p:tgtEl>
                                        <p:attrNameLst>
                                          <p:attrName>style.visibility</p:attrName>
                                        </p:attrNameLst>
                                      </p:cBhvr>
                                      <p:to>
                                        <p:strVal val="visible"/>
                                      </p:to>
                                    </p:set>
                                  </p:childTnLst>
                                </p:cTn>
                              </p:par>
                              <p:par>
                                <p:cTn id="863" presetID="1" presetClass="entr" presetSubtype="0" fill="hold" grpId="0" nodeType="withEffect">
                                  <p:stCondLst>
                                    <p:cond delay="0"/>
                                  </p:stCondLst>
                                  <p:childTnLst>
                                    <p:set>
                                      <p:cBhvr>
                                        <p:cTn id="864" dur="1" fill="hold">
                                          <p:stCondLst>
                                            <p:cond delay="0"/>
                                          </p:stCondLst>
                                        </p:cTn>
                                        <p:tgtEl>
                                          <p:spTgt spid="153"/>
                                        </p:tgtEl>
                                        <p:attrNameLst>
                                          <p:attrName>style.visibility</p:attrName>
                                        </p:attrNameLst>
                                      </p:cBhvr>
                                      <p:to>
                                        <p:strVal val="visible"/>
                                      </p:to>
                                    </p:set>
                                  </p:childTnLst>
                                </p:cTn>
                              </p:par>
                              <p:par>
                                <p:cTn id="865" presetID="1" presetClass="entr" presetSubtype="0" fill="hold" grpId="0" nodeType="withEffect">
                                  <p:stCondLst>
                                    <p:cond delay="0"/>
                                  </p:stCondLst>
                                  <p:childTnLst>
                                    <p:set>
                                      <p:cBhvr>
                                        <p:cTn id="866" dur="1" fill="hold">
                                          <p:stCondLst>
                                            <p:cond delay="0"/>
                                          </p:stCondLst>
                                        </p:cTn>
                                        <p:tgtEl>
                                          <p:spTgt spid="154"/>
                                        </p:tgtEl>
                                        <p:attrNameLst>
                                          <p:attrName>style.visibility</p:attrName>
                                        </p:attrNameLst>
                                      </p:cBhvr>
                                      <p:to>
                                        <p:strVal val="visible"/>
                                      </p:to>
                                    </p:set>
                                  </p:childTnLst>
                                </p:cTn>
                              </p:par>
                              <p:par>
                                <p:cTn id="867" presetID="1" presetClass="entr" presetSubtype="0" fill="hold" grpId="0" nodeType="withEffect">
                                  <p:stCondLst>
                                    <p:cond delay="0"/>
                                  </p:stCondLst>
                                  <p:childTnLst>
                                    <p:set>
                                      <p:cBhvr>
                                        <p:cTn id="868" dur="1" fill="hold">
                                          <p:stCondLst>
                                            <p:cond delay="0"/>
                                          </p:stCondLst>
                                        </p:cTn>
                                        <p:tgtEl>
                                          <p:spTgt spid="155"/>
                                        </p:tgtEl>
                                        <p:attrNameLst>
                                          <p:attrName>style.visibility</p:attrName>
                                        </p:attrNameLst>
                                      </p:cBhvr>
                                      <p:to>
                                        <p:strVal val="visible"/>
                                      </p:to>
                                    </p:set>
                                  </p:childTnLst>
                                </p:cTn>
                              </p:par>
                              <p:par>
                                <p:cTn id="869" presetID="1" presetClass="entr" presetSubtype="0" fill="hold" grpId="0" nodeType="withEffect">
                                  <p:stCondLst>
                                    <p:cond delay="0"/>
                                  </p:stCondLst>
                                  <p:childTnLst>
                                    <p:set>
                                      <p:cBhvr>
                                        <p:cTn id="870" dur="1" fill="hold">
                                          <p:stCondLst>
                                            <p:cond delay="0"/>
                                          </p:stCondLst>
                                        </p:cTn>
                                        <p:tgtEl>
                                          <p:spTgt spid="156"/>
                                        </p:tgtEl>
                                        <p:attrNameLst>
                                          <p:attrName>style.visibility</p:attrName>
                                        </p:attrNameLst>
                                      </p:cBhvr>
                                      <p:to>
                                        <p:strVal val="visible"/>
                                      </p:to>
                                    </p:set>
                                  </p:childTnLst>
                                </p:cTn>
                              </p:par>
                              <p:par>
                                <p:cTn id="871" presetID="1" presetClass="entr" presetSubtype="0" fill="hold" grpId="0" nodeType="withEffect">
                                  <p:stCondLst>
                                    <p:cond delay="0"/>
                                  </p:stCondLst>
                                  <p:childTnLst>
                                    <p:set>
                                      <p:cBhvr>
                                        <p:cTn id="872" dur="1" fill="hold">
                                          <p:stCondLst>
                                            <p:cond delay="0"/>
                                          </p:stCondLst>
                                        </p:cTn>
                                        <p:tgtEl>
                                          <p:spTgt spid="157"/>
                                        </p:tgtEl>
                                        <p:attrNameLst>
                                          <p:attrName>style.visibility</p:attrName>
                                        </p:attrNameLst>
                                      </p:cBhvr>
                                      <p:to>
                                        <p:strVal val="visible"/>
                                      </p:to>
                                    </p:set>
                                  </p:childTnLst>
                                </p:cTn>
                              </p:par>
                              <p:par>
                                <p:cTn id="873" presetID="1" presetClass="entr" presetSubtype="0" fill="hold" grpId="0" nodeType="withEffect">
                                  <p:stCondLst>
                                    <p:cond delay="0"/>
                                  </p:stCondLst>
                                  <p:childTnLst>
                                    <p:set>
                                      <p:cBhvr>
                                        <p:cTn id="874" dur="1" fill="hold">
                                          <p:stCondLst>
                                            <p:cond delay="0"/>
                                          </p:stCondLst>
                                        </p:cTn>
                                        <p:tgtEl>
                                          <p:spTgt spid="158"/>
                                        </p:tgtEl>
                                        <p:attrNameLst>
                                          <p:attrName>style.visibility</p:attrName>
                                        </p:attrNameLst>
                                      </p:cBhvr>
                                      <p:to>
                                        <p:strVal val="visible"/>
                                      </p:to>
                                    </p:set>
                                  </p:childTnLst>
                                </p:cTn>
                              </p:par>
                              <p:par>
                                <p:cTn id="875" presetID="1" presetClass="entr" presetSubtype="0" fill="hold" grpId="0" nodeType="withEffect">
                                  <p:stCondLst>
                                    <p:cond delay="0"/>
                                  </p:stCondLst>
                                  <p:childTnLst>
                                    <p:set>
                                      <p:cBhvr>
                                        <p:cTn id="876" dur="1" fill="hold">
                                          <p:stCondLst>
                                            <p:cond delay="0"/>
                                          </p:stCondLst>
                                        </p:cTn>
                                        <p:tgtEl>
                                          <p:spTgt spid="159"/>
                                        </p:tgtEl>
                                        <p:attrNameLst>
                                          <p:attrName>style.visibility</p:attrName>
                                        </p:attrNameLst>
                                      </p:cBhvr>
                                      <p:to>
                                        <p:strVal val="visible"/>
                                      </p:to>
                                    </p:set>
                                  </p:childTnLst>
                                </p:cTn>
                              </p:par>
                              <p:par>
                                <p:cTn id="877" presetID="1" presetClass="entr" presetSubtype="0" fill="hold" grpId="0" nodeType="withEffect">
                                  <p:stCondLst>
                                    <p:cond delay="0"/>
                                  </p:stCondLst>
                                  <p:childTnLst>
                                    <p:set>
                                      <p:cBhvr>
                                        <p:cTn id="878" dur="1" fill="hold">
                                          <p:stCondLst>
                                            <p:cond delay="0"/>
                                          </p:stCondLst>
                                        </p:cTn>
                                        <p:tgtEl>
                                          <p:spTgt spid="160"/>
                                        </p:tgtEl>
                                        <p:attrNameLst>
                                          <p:attrName>style.visibility</p:attrName>
                                        </p:attrNameLst>
                                      </p:cBhvr>
                                      <p:to>
                                        <p:strVal val="visible"/>
                                      </p:to>
                                    </p:set>
                                  </p:childTnLst>
                                </p:cTn>
                              </p:par>
                              <p:par>
                                <p:cTn id="879" presetID="1" presetClass="entr" presetSubtype="0" fill="hold" grpId="0" nodeType="withEffect">
                                  <p:stCondLst>
                                    <p:cond delay="0"/>
                                  </p:stCondLst>
                                  <p:childTnLst>
                                    <p:set>
                                      <p:cBhvr>
                                        <p:cTn id="880" dur="1" fill="hold">
                                          <p:stCondLst>
                                            <p:cond delay="0"/>
                                          </p:stCondLst>
                                        </p:cTn>
                                        <p:tgtEl>
                                          <p:spTgt spid="161"/>
                                        </p:tgtEl>
                                        <p:attrNameLst>
                                          <p:attrName>style.visibility</p:attrName>
                                        </p:attrNameLst>
                                      </p:cBhvr>
                                      <p:to>
                                        <p:strVal val="visible"/>
                                      </p:to>
                                    </p:set>
                                  </p:childTnLst>
                                </p:cTn>
                              </p:par>
                              <p:par>
                                <p:cTn id="881" presetID="1" presetClass="entr" presetSubtype="0" fill="hold" grpId="0" nodeType="withEffect">
                                  <p:stCondLst>
                                    <p:cond delay="0"/>
                                  </p:stCondLst>
                                  <p:childTnLst>
                                    <p:set>
                                      <p:cBhvr>
                                        <p:cTn id="882" dur="1" fill="hold">
                                          <p:stCondLst>
                                            <p:cond delay="0"/>
                                          </p:stCondLst>
                                        </p:cTn>
                                        <p:tgtEl>
                                          <p:spTgt spid="162"/>
                                        </p:tgtEl>
                                        <p:attrNameLst>
                                          <p:attrName>style.visibility</p:attrName>
                                        </p:attrNameLst>
                                      </p:cBhvr>
                                      <p:to>
                                        <p:strVal val="visible"/>
                                      </p:to>
                                    </p:set>
                                  </p:childTnLst>
                                </p:cTn>
                              </p:par>
                              <p:par>
                                <p:cTn id="883" presetID="1" presetClass="entr" presetSubtype="0" fill="hold" grpId="0" nodeType="withEffect">
                                  <p:stCondLst>
                                    <p:cond delay="0"/>
                                  </p:stCondLst>
                                  <p:childTnLst>
                                    <p:set>
                                      <p:cBhvr>
                                        <p:cTn id="884" dur="1" fill="hold">
                                          <p:stCondLst>
                                            <p:cond delay="0"/>
                                          </p:stCondLst>
                                        </p:cTn>
                                        <p:tgtEl>
                                          <p:spTgt spid="163"/>
                                        </p:tgtEl>
                                        <p:attrNameLst>
                                          <p:attrName>style.visibility</p:attrName>
                                        </p:attrNameLst>
                                      </p:cBhvr>
                                      <p:to>
                                        <p:strVal val="visible"/>
                                      </p:to>
                                    </p:set>
                                  </p:childTnLst>
                                </p:cTn>
                              </p:par>
                              <p:par>
                                <p:cTn id="885" presetID="1" presetClass="entr" presetSubtype="0" fill="hold" grpId="0" nodeType="withEffect">
                                  <p:stCondLst>
                                    <p:cond delay="0"/>
                                  </p:stCondLst>
                                  <p:childTnLst>
                                    <p:set>
                                      <p:cBhvr>
                                        <p:cTn id="886" dur="1" fill="hold">
                                          <p:stCondLst>
                                            <p:cond delay="0"/>
                                          </p:stCondLst>
                                        </p:cTn>
                                        <p:tgtEl>
                                          <p:spTgt spid="164"/>
                                        </p:tgtEl>
                                        <p:attrNameLst>
                                          <p:attrName>style.visibility</p:attrName>
                                        </p:attrNameLst>
                                      </p:cBhvr>
                                      <p:to>
                                        <p:strVal val="visible"/>
                                      </p:to>
                                    </p:set>
                                  </p:childTnLst>
                                </p:cTn>
                              </p:par>
                              <p:par>
                                <p:cTn id="887" presetID="1" presetClass="entr" presetSubtype="0" fill="hold" grpId="0" nodeType="withEffect">
                                  <p:stCondLst>
                                    <p:cond delay="0"/>
                                  </p:stCondLst>
                                  <p:childTnLst>
                                    <p:set>
                                      <p:cBhvr>
                                        <p:cTn id="888" dur="1" fill="hold">
                                          <p:stCondLst>
                                            <p:cond delay="0"/>
                                          </p:stCondLst>
                                        </p:cTn>
                                        <p:tgtEl>
                                          <p:spTgt spid="165"/>
                                        </p:tgtEl>
                                        <p:attrNameLst>
                                          <p:attrName>style.visibility</p:attrName>
                                        </p:attrNameLst>
                                      </p:cBhvr>
                                      <p:to>
                                        <p:strVal val="visible"/>
                                      </p:to>
                                    </p:set>
                                  </p:childTnLst>
                                </p:cTn>
                              </p:par>
                              <p:par>
                                <p:cTn id="889" presetID="1" presetClass="entr" presetSubtype="0" fill="hold" grpId="0" nodeType="withEffect">
                                  <p:stCondLst>
                                    <p:cond delay="0"/>
                                  </p:stCondLst>
                                  <p:childTnLst>
                                    <p:set>
                                      <p:cBhvr>
                                        <p:cTn id="890" dur="1" fill="hold">
                                          <p:stCondLst>
                                            <p:cond delay="0"/>
                                          </p:stCondLst>
                                        </p:cTn>
                                        <p:tgtEl>
                                          <p:spTgt spid="166"/>
                                        </p:tgtEl>
                                        <p:attrNameLst>
                                          <p:attrName>style.visibility</p:attrName>
                                        </p:attrNameLst>
                                      </p:cBhvr>
                                      <p:to>
                                        <p:strVal val="visible"/>
                                      </p:to>
                                    </p:set>
                                  </p:childTnLst>
                                </p:cTn>
                              </p:par>
                              <p:par>
                                <p:cTn id="891" presetID="1" presetClass="entr" presetSubtype="0" fill="hold" grpId="0" nodeType="withEffect">
                                  <p:stCondLst>
                                    <p:cond delay="0"/>
                                  </p:stCondLst>
                                  <p:childTnLst>
                                    <p:set>
                                      <p:cBhvr>
                                        <p:cTn id="892" dur="1" fill="hold">
                                          <p:stCondLst>
                                            <p:cond delay="0"/>
                                          </p:stCondLst>
                                        </p:cTn>
                                        <p:tgtEl>
                                          <p:spTgt spid="167"/>
                                        </p:tgtEl>
                                        <p:attrNameLst>
                                          <p:attrName>style.visibility</p:attrName>
                                        </p:attrNameLst>
                                      </p:cBhvr>
                                      <p:to>
                                        <p:strVal val="visible"/>
                                      </p:to>
                                    </p:set>
                                  </p:childTnLst>
                                </p:cTn>
                              </p:par>
                              <p:par>
                                <p:cTn id="893" presetID="1" presetClass="entr" presetSubtype="0" fill="hold" grpId="0" nodeType="withEffect">
                                  <p:stCondLst>
                                    <p:cond delay="0"/>
                                  </p:stCondLst>
                                  <p:childTnLst>
                                    <p:set>
                                      <p:cBhvr>
                                        <p:cTn id="894" dur="1" fill="hold">
                                          <p:stCondLst>
                                            <p:cond delay="0"/>
                                          </p:stCondLst>
                                        </p:cTn>
                                        <p:tgtEl>
                                          <p:spTgt spid="168"/>
                                        </p:tgtEl>
                                        <p:attrNameLst>
                                          <p:attrName>style.visibility</p:attrName>
                                        </p:attrNameLst>
                                      </p:cBhvr>
                                      <p:to>
                                        <p:strVal val="visible"/>
                                      </p:to>
                                    </p:set>
                                  </p:childTnLst>
                                </p:cTn>
                              </p:par>
                              <p:par>
                                <p:cTn id="895" presetID="1" presetClass="entr" presetSubtype="0" fill="hold" grpId="0" nodeType="withEffect">
                                  <p:stCondLst>
                                    <p:cond delay="0"/>
                                  </p:stCondLst>
                                  <p:childTnLst>
                                    <p:set>
                                      <p:cBhvr>
                                        <p:cTn id="896" dur="1" fill="hold">
                                          <p:stCondLst>
                                            <p:cond delay="0"/>
                                          </p:stCondLst>
                                        </p:cTn>
                                        <p:tgtEl>
                                          <p:spTgt spid="169"/>
                                        </p:tgtEl>
                                        <p:attrNameLst>
                                          <p:attrName>style.visibility</p:attrName>
                                        </p:attrNameLst>
                                      </p:cBhvr>
                                      <p:to>
                                        <p:strVal val="visible"/>
                                      </p:to>
                                    </p:set>
                                  </p:childTnLst>
                                </p:cTn>
                              </p:par>
                              <p:par>
                                <p:cTn id="897" presetID="1" presetClass="entr" presetSubtype="0" fill="hold" grpId="0" nodeType="withEffect">
                                  <p:stCondLst>
                                    <p:cond delay="0"/>
                                  </p:stCondLst>
                                  <p:childTnLst>
                                    <p:set>
                                      <p:cBhvr>
                                        <p:cTn id="898" dur="1" fill="hold">
                                          <p:stCondLst>
                                            <p:cond delay="0"/>
                                          </p:stCondLst>
                                        </p:cTn>
                                        <p:tgtEl>
                                          <p:spTgt spid="170"/>
                                        </p:tgtEl>
                                        <p:attrNameLst>
                                          <p:attrName>style.visibility</p:attrName>
                                        </p:attrNameLst>
                                      </p:cBhvr>
                                      <p:to>
                                        <p:strVal val="visible"/>
                                      </p:to>
                                    </p:set>
                                  </p:childTnLst>
                                </p:cTn>
                              </p:par>
                              <p:par>
                                <p:cTn id="899" presetID="1" presetClass="entr" presetSubtype="0" fill="hold" grpId="0" nodeType="withEffect">
                                  <p:stCondLst>
                                    <p:cond delay="0"/>
                                  </p:stCondLst>
                                  <p:childTnLst>
                                    <p:set>
                                      <p:cBhvr>
                                        <p:cTn id="900" dur="1" fill="hold">
                                          <p:stCondLst>
                                            <p:cond delay="0"/>
                                          </p:stCondLst>
                                        </p:cTn>
                                        <p:tgtEl>
                                          <p:spTgt spid="171"/>
                                        </p:tgtEl>
                                        <p:attrNameLst>
                                          <p:attrName>style.visibility</p:attrName>
                                        </p:attrNameLst>
                                      </p:cBhvr>
                                      <p:to>
                                        <p:strVal val="visible"/>
                                      </p:to>
                                    </p:set>
                                  </p:childTnLst>
                                </p:cTn>
                              </p:par>
                              <p:par>
                                <p:cTn id="901" presetID="1" presetClass="entr" presetSubtype="0" fill="hold" grpId="0" nodeType="withEffect">
                                  <p:stCondLst>
                                    <p:cond delay="0"/>
                                  </p:stCondLst>
                                  <p:childTnLst>
                                    <p:set>
                                      <p:cBhvr>
                                        <p:cTn id="902" dur="1" fill="hold">
                                          <p:stCondLst>
                                            <p:cond delay="0"/>
                                          </p:stCondLst>
                                        </p:cTn>
                                        <p:tgtEl>
                                          <p:spTgt spid="172"/>
                                        </p:tgtEl>
                                        <p:attrNameLst>
                                          <p:attrName>style.visibility</p:attrName>
                                        </p:attrNameLst>
                                      </p:cBhvr>
                                      <p:to>
                                        <p:strVal val="visible"/>
                                      </p:to>
                                    </p:set>
                                  </p:childTnLst>
                                </p:cTn>
                              </p:par>
                              <p:par>
                                <p:cTn id="903" presetID="1" presetClass="entr" presetSubtype="0" fill="hold" grpId="0" nodeType="withEffect">
                                  <p:stCondLst>
                                    <p:cond delay="0"/>
                                  </p:stCondLst>
                                  <p:childTnLst>
                                    <p:set>
                                      <p:cBhvr>
                                        <p:cTn id="904" dur="1" fill="hold">
                                          <p:stCondLst>
                                            <p:cond delay="0"/>
                                          </p:stCondLst>
                                        </p:cTn>
                                        <p:tgtEl>
                                          <p:spTgt spid="173"/>
                                        </p:tgtEl>
                                        <p:attrNameLst>
                                          <p:attrName>style.visibility</p:attrName>
                                        </p:attrNameLst>
                                      </p:cBhvr>
                                      <p:to>
                                        <p:strVal val="visible"/>
                                      </p:to>
                                    </p:set>
                                  </p:childTnLst>
                                </p:cTn>
                              </p:par>
                              <p:par>
                                <p:cTn id="905" presetID="1" presetClass="entr" presetSubtype="0" fill="hold" grpId="0" nodeType="withEffect">
                                  <p:stCondLst>
                                    <p:cond delay="0"/>
                                  </p:stCondLst>
                                  <p:childTnLst>
                                    <p:set>
                                      <p:cBhvr>
                                        <p:cTn id="906" dur="1" fill="hold">
                                          <p:stCondLst>
                                            <p:cond delay="0"/>
                                          </p:stCondLst>
                                        </p:cTn>
                                        <p:tgtEl>
                                          <p:spTgt spid="174"/>
                                        </p:tgtEl>
                                        <p:attrNameLst>
                                          <p:attrName>style.visibility</p:attrName>
                                        </p:attrNameLst>
                                      </p:cBhvr>
                                      <p:to>
                                        <p:strVal val="visible"/>
                                      </p:to>
                                    </p:set>
                                  </p:childTnLst>
                                </p:cTn>
                              </p:par>
                              <p:par>
                                <p:cTn id="907" presetID="1" presetClass="entr" presetSubtype="0" fill="hold" grpId="0" nodeType="withEffect">
                                  <p:stCondLst>
                                    <p:cond delay="0"/>
                                  </p:stCondLst>
                                  <p:childTnLst>
                                    <p:set>
                                      <p:cBhvr>
                                        <p:cTn id="908" dur="1" fill="hold">
                                          <p:stCondLst>
                                            <p:cond delay="0"/>
                                          </p:stCondLst>
                                        </p:cTn>
                                        <p:tgtEl>
                                          <p:spTgt spid="175"/>
                                        </p:tgtEl>
                                        <p:attrNameLst>
                                          <p:attrName>style.visibility</p:attrName>
                                        </p:attrNameLst>
                                      </p:cBhvr>
                                      <p:to>
                                        <p:strVal val="visible"/>
                                      </p:to>
                                    </p:set>
                                  </p:childTnLst>
                                </p:cTn>
                              </p:par>
                              <p:par>
                                <p:cTn id="909" presetID="1" presetClass="entr" presetSubtype="0" fill="hold" grpId="0" nodeType="withEffect">
                                  <p:stCondLst>
                                    <p:cond delay="0"/>
                                  </p:stCondLst>
                                  <p:childTnLst>
                                    <p:set>
                                      <p:cBhvr>
                                        <p:cTn id="910" dur="1" fill="hold">
                                          <p:stCondLst>
                                            <p:cond delay="0"/>
                                          </p:stCondLst>
                                        </p:cTn>
                                        <p:tgtEl>
                                          <p:spTgt spid="176"/>
                                        </p:tgtEl>
                                        <p:attrNameLst>
                                          <p:attrName>style.visibility</p:attrName>
                                        </p:attrNameLst>
                                      </p:cBhvr>
                                      <p:to>
                                        <p:strVal val="visible"/>
                                      </p:to>
                                    </p:set>
                                  </p:childTnLst>
                                </p:cTn>
                              </p:par>
                              <p:par>
                                <p:cTn id="911" presetID="1" presetClass="entr" presetSubtype="0" fill="hold" grpId="0" nodeType="withEffect">
                                  <p:stCondLst>
                                    <p:cond delay="0"/>
                                  </p:stCondLst>
                                  <p:childTnLst>
                                    <p:set>
                                      <p:cBhvr>
                                        <p:cTn id="912" dur="1" fill="hold">
                                          <p:stCondLst>
                                            <p:cond delay="0"/>
                                          </p:stCondLst>
                                        </p:cTn>
                                        <p:tgtEl>
                                          <p:spTgt spid="177"/>
                                        </p:tgtEl>
                                        <p:attrNameLst>
                                          <p:attrName>style.visibility</p:attrName>
                                        </p:attrNameLst>
                                      </p:cBhvr>
                                      <p:to>
                                        <p:strVal val="visible"/>
                                      </p:to>
                                    </p:set>
                                  </p:childTnLst>
                                </p:cTn>
                              </p:par>
                              <p:par>
                                <p:cTn id="913" presetID="1" presetClass="entr" presetSubtype="0" fill="hold" grpId="0" nodeType="withEffect">
                                  <p:stCondLst>
                                    <p:cond delay="0"/>
                                  </p:stCondLst>
                                  <p:childTnLst>
                                    <p:set>
                                      <p:cBhvr>
                                        <p:cTn id="914" dur="1" fill="hold">
                                          <p:stCondLst>
                                            <p:cond delay="0"/>
                                          </p:stCondLst>
                                        </p:cTn>
                                        <p:tgtEl>
                                          <p:spTgt spid="178"/>
                                        </p:tgtEl>
                                        <p:attrNameLst>
                                          <p:attrName>style.visibility</p:attrName>
                                        </p:attrNameLst>
                                      </p:cBhvr>
                                      <p:to>
                                        <p:strVal val="visible"/>
                                      </p:to>
                                    </p:set>
                                  </p:childTnLst>
                                </p:cTn>
                              </p:par>
                              <p:par>
                                <p:cTn id="915" presetID="1" presetClass="entr" presetSubtype="0" fill="hold" grpId="0" nodeType="withEffect">
                                  <p:stCondLst>
                                    <p:cond delay="0"/>
                                  </p:stCondLst>
                                  <p:childTnLst>
                                    <p:set>
                                      <p:cBhvr>
                                        <p:cTn id="916" dur="1" fill="hold">
                                          <p:stCondLst>
                                            <p:cond delay="0"/>
                                          </p:stCondLst>
                                        </p:cTn>
                                        <p:tgtEl>
                                          <p:spTgt spid="179"/>
                                        </p:tgtEl>
                                        <p:attrNameLst>
                                          <p:attrName>style.visibility</p:attrName>
                                        </p:attrNameLst>
                                      </p:cBhvr>
                                      <p:to>
                                        <p:strVal val="visible"/>
                                      </p:to>
                                    </p:set>
                                  </p:childTnLst>
                                </p:cTn>
                              </p:par>
                              <p:par>
                                <p:cTn id="917" presetID="1" presetClass="entr" presetSubtype="0" fill="hold" grpId="0" nodeType="withEffect">
                                  <p:stCondLst>
                                    <p:cond delay="0"/>
                                  </p:stCondLst>
                                  <p:childTnLst>
                                    <p:set>
                                      <p:cBhvr>
                                        <p:cTn id="918" dur="1" fill="hold">
                                          <p:stCondLst>
                                            <p:cond delay="0"/>
                                          </p:stCondLst>
                                        </p:cTn>
                                        <p:tgtEl>
                                          <p:spTgt spid="180"/>
                                        </p:tgtEl>
                                        <p:attrNameLst>
                                          <p:attrName>style.visibility</p:attrName>
                                        </p:attrNameLst>
                                      </p:cBhvr>
                                      <p:to>
                                        <p:strVal val="visible"/>
                                      </p:to>
                                    </p:set>
                                  </p:childTnLst>
                                </p:cTn>
                              </p:par>
                              <p:par>
                                <p:cTn id="919" presetID="1" presetClass="entr" presetSubtype="0" fill="hold" grpId="0" nodeType="withEffect">
                                  <p:stCondLst>
                                    <p:cond delay="0"/>
                                  </p:stCondLst>
                                  <p:childTnLst>
                                    <p:set>
                                      <p:cBhvr>
                                        <p:cTn id="920" dur="1" fill="hold">
                                          <p:stCondLst>
                                            <p:cond delay="0"/>
                                          </p:stCondLst>
                                        </p:cTn>
                                        <p:tgtEl>
                                          <p:spTgt spid="181"/>
                                        </p:tgtEl>
                                        <p:attrNameLst>
                                          <p:attrName>style.visibility</p:attrName>
                                        </p:attrNameLst>
                                      </p:cBhvr>
                                      <p:to>
                                        <p:strVal val="visible"/>
                                      </p:to>
                                    </p:set>
                                  </p:childTnLst>
                                </p:cTn>
                              </p:par>
                              <p:par>
                                <p:cTn id="921" presetID="1" presetClass="entr" presetSubtype="0" fill="hold" grpId="0" nodeType="withEffect">
                                  <p:stCondLst>
                                    <p:cond delay="0"/>
                                  </p:stCondLst>
                                  <p:childTnLst>
                                    <p:set>
                                      <p:cBhvr>
                                        <p:cTn id="922" dur="1" fill="hold">
                                          <p:stCondLst>
                                            <p:cond delay="0"/>
                                          </p:stCondLst>
                                        </p:cTn>
                                        <p:tgtEl>
                                          <p:spTgt spid="182"/>
                                        </p:tgtEl>
                                        <p:attrNameLst>
                                          <p:attrName>style.visibility</p:attrName>
                                        </p:attrNameLst>
                                      </p:cBhvr>
                                      <p:to>
                                        <p:strVal val="visible"/>
                                      </p:to>
                                    </p:set>
                                  </p:childTnLst>
                                </p:cTn>
                              </p:par>
                              <p:par>
                                <p:cTn id="923" presetID="1" presetClass="entr" presetSubtype="0" fill="hold" grpId="0" nodeType="withEffect">
                                  <p:stCondLst>
                                    <p:cond delay="0"/>
                                  </p:stCondLst>
                                  <p:childTnLst>
                                    <p:set>
                                      <p:cBhvr>
                                        <p:cTn id="924" dur="1" fill="hold">
                                          <p:stCondLst>
                                            <p:cond delay="0"/>
                                          </p:stCondLst>
                                        </p:cTn>
                                        <p:tgtEl>
                                          <p:spTgt spid="183"/>
                                        </p:tgtEl>
                                        <p:attrNameLst>
                                          <p:attrName>style.visibility</p:attrName>
                                        </p:attrNameLst>
                                      </p:cBhvr>
                                      <p:to>
                                        <p:strVal val="visible"/>
                                      </p:to>
                                    </p:set>
                                  </p:childTnLst>
                                </p:cTn>
                              </p:par>
                              <p:par>
                                <p:cTn id="925" presetID="1" presetClass="entr" presetSubtype="0" fill="hold" grpId="0" nodeType="withEffect">
                                  <p:stCondLst>
                                    <p:cond delay="0"/>
                                  </p:stCondLst>
                                  <p:childTnLst>
                                    <p:set>
                                      <p:cBhvr>
                                        <p:cTn id="926" dur="1" fill="hold">
                                          <p:stCondLst>
                                            <p:cond delay="0"/>
                                          </p:stCondLst>
                                        </p:cTn>
                                        <p:tgtEl>
                                          <p:spTgt spid="184"/>
                                        </p:tgtEl>
                                        <p:attrNameLst>
                                          <p:attrName>style.visibility</p:attrName>
                                        </p:attrNameLst>
                                      </p:cBhvr>
                                      <p:to>
                                        <p:strVal val="visible"/>
                                      </p:to>
                                    </p:set>
                                  </p:childTnLst>
                                </p:cTn>
                              </p:par>
                              <p:par>
                                <p:cTn id="927" presetID="1" presetClass="entr" presetSubtype="0" fill="hold" grpId="0" nodeType="withEffect">
                                  <p:stCondLst>
                                    <p:cond delay="0"/>
                                  </p:stCondLst>
                                  <p:childTnLst>
                                    <p:set>
                                      <p:cBhvr>
                                        <p:cTn id="928" dur="1" fill="hold">
                                          <p:stCondLst>
                                            <p:cond delay="0"/>
                                          </p:stCondLst>
                                        </p:cTn>
                                        <p:tgtEl>
                                          <p:spTgt spid="185"/>
                                        </p:tgtEl>
                                        <p:attrNameLst>
                                          <p:attrName>style.visibility</p:attrName>
                                        </p:attrNameLst>
                                      </p:cBhvr>
                                      <p:to>
                                        <p:strVal val="visible"/>
                                      </p:to>
                                    </p:set>
                                  </p:childTnLst>
                                </p:cTn>
                              </p:par>
                              <p:par>
                                <p:cTn id="929" presetID="1" presetClass="entr" presetSubtype="0" fill="hold" grpId="0" nodeType="withEffect">
                                  <p:stCondLst>
                                    <p:cond delay="0"/>
                                  </p:stCondLst>
                                  <p:childTnLst>
                                    <p:set>
                                      <p:cBhvr>
                                        <p:cTn id="930" dur="1" fill="hold">
                                          <p:stCondLst>
                                            <p:cond delay="0"/>
                                          </p:stCondLst>
                                        </p:cTn>
                                        <p:tgtEl>
                                          <p:spTgt spid="186"/>
                                        </p:tgtEl>
                                        <p:attrNameLst>
                                          <p:attrName>style.visibility</p:attrName>
                                        </p:attrNameLst>
                                      </p:cBhvr>
                                      <p:to>
                                        <p:strVal val="visible"/>
                                      </p:to>
                                    </p:set>
                                  </p:childTnLst>
                                </p:cTn>
                              </p:par>
                              <p:par>
                                <p:cTn id="931" presetID="1" presetClass="entr" presetSubtype="0" fill="hold" grpId="0" nodeType="withEffect">
                                  <p:stCondLst>
                                    <p:cond delay="0"/>
                                  </p:stCondLst>
                                  <p:childTnLst>
                                    <p:set>
                                      <p:cBhvr>
                                        <p:cTn id="932" dur="1" fill="hold">
                                          <p:stCondLst>
                                            <p:cond delay="0"/>
                                          </p:stCondLst>
                                        </p:cTn>
                                        <p:tgtEl>
                                          <p:spTgt spid="187"/>
                                        </p:tgtEl>
                                        <p:attrNameLst>
                                          <p:attrName>style.visibility</p:attrName>
                                        </p:attrNameLst>
                                      </p:cBhvr>
                                      <p:to>
                                        <p:strVal val="visible"/>
                                      </p:to>
                                    </p:set>
                                  </p:childTnLst>
                                </p:cTn>
                              </p:par>
                              <p:par>
                                <p:cTn id="933" presetID="1" presetClass="entr" presetSubtype="0" fill="hold" grpId="0" nodeType="withEffect">
                                  <p:stCondLst>
                                    <p:cond delay="0"/>
                                  </p:stCondLst>
                                  <p:childTnLst>
                                    <p:set>
                                      <p:cBhvr>
                                        <p:cTn id="934" dur="1" fill="hold">
                                          <p:stCondLst>
                                            <p:cond delay="0"/>
                                          </p:stCondLst>
                                        </p:cTn>
                                        <p:tgtEl>
                                          <p:spTgt spid="188"/>
                                        </p:tgtEl>
                                        <p:attrNameLst>
                                          <p:attrName>style.visibility</p:attrName>
                                        </p:attrNameLst>
                                      </p:cBhvr>
                                      <p:to>
                                        <p:strVal val="visible"/>
                                      </p:to>
                                    </p:set>
                                  </p:childTnLst>
                                </p:cTn>
                              </p:par>
                              <p:par>
                                <p:cTn id="935" presetID="1" presetClass="entr" presetSubtype="0" fill="hold" grpId="0" nodeType="withEffect">
                                  <p:stCondLst>
                                    <p:cond delay="0"/>
                                  </p:stCondLst>
                                  <p:childTnLst>
                                    <p:set>
                                      <p:cBhvr>
                                        <p:cTn id="936" dur="1" fill="hold">
                                          <p:stCondLst>
                                            <p:cond delay="0"/>
                                          </p:stCondLst>
                                        </p:cTn>
                                        <p:tgtEl>
                                          <p:spTgt spid="189"/>
                                        </p:tgtEl>
                                        <p:attrNameLst>
                                          <p:attrName>style.visibility</p:attrName>
                                        </p:attrNameLst>
                                      </p:cBhvr>
                                      <p:to>
                                        <p:strVal val="visible"/>
                                      </p:to>
                                    </p:set>
                                  </p:childTnLst>
                                </p:cTn>
                              </p:par>
                              <p:par>
                                <p:cTn id="937" presetID="1" presetClass="entr" presetSubtype="0" fill="hold" grpId="0" nodeType="withEffect">
                                  <p:stCondLst>
                                    <p:cond delay="0"/>
                                  </p:stCondLst>
                                  <p:childTnLst>
                                    <p:set>
                                      <p:cBhvr>
                                        <p:cTn id="938" dur="1" fill="hold">
                                          <p:stCondLst>
                                            <p:cond delay="0"/>
                                          </p:stCondLst>
                                        </p:cTn>
                                        <p:tgtEl>
                                          <p:spTgt spid="190"/>
                                        </p:tgtEl>
                                        <p:attrNameLst>
                                          <p:attrName>style.visibility</p:attrName>
                                        </p:attrNameLst>
                                      </p:cBhvr>
                                      <p:to>
                                        <p:strVal val="visible"/>
                                      </p:to>
                                    </p:set>
                                  </p:childTnLst>
                                </p:cTn>
                              </p:par>
                              <p:par>
                                <p:cTn id="939" presetID="1" presetClass="entr" presetSubtype="0" fill="hold" grpId="0" nodeType="withEffect">
                                  <p:stCondLst>
                                    <p:cond delay="0"/>
                                  </p:stCondLst>
                                  <p:childTnLst>
                                    <p:set>
                                      <p:cBhvr>
                                        <p:cTn id="940" dur="1" fill="hold">
                                          <p:stCondLst>
                                            <p:cond delay="0"/>
                                          </p:stCondLst>
                                        </p:cTn>
                                        <p:tgtEl>
                                          <p:spTgt spid="191"/>
                                        </p:tgtEl>
                                        <p:attrNameLst>
                                          <p:attrName>style.visibility</p:attrName>
                                        </p:attrNameLst>
                                      </p:cBhvr>
                                      <p:to>
                                        <p:strVal val="visible"/>
                                      </p:to>
                                    </p:set>
                                  </p:childTnLst>
                                </p:cTn>
                              </p:par>
                              <p:par>
                                <p:cTn id="941" presetID="1" presetClass="entr" presetSubtype="0" fill="hold" grpId="0" nodeType="withEffect">
                                  <p:stCondLst>
                                    <p:cond delay="0"/>
                                  </p:stCondLst>
                                  <p:childTnLst>
                                    <p:set>
                                      <p:cBhvr>
                                        <p:cTn id="942" dur="1" fill="hold">
                                          <p:stCondLst>
                                            <p:cond delay="0"/>
                                          </p:stCondLst>
                                        </p:cTn>
                                        <p:tgtEl>
                                          <p:spTgt spid="192"/>
                                        </p:tgtEl>
                                        <p:attrNameLst>
                                          <p:attrName>style.visibility</p:attrName>
                                        </p:attrNameLst>
                                      </p:cBhvr>
                                      <p:to>
                                        <p:strVal val="visible"/>
                                      </p:to>
                                    </p:set>
                                  </p:childTnLst>
                                </p:cTn>
                              </p:par>
                              <p:par>
                                <p:cTn id="943" presetID="1" presetClass="entr" presetSubtype="0" fill="hold" grpId="0" nodeType="withEffect">
                                  <p:stCondLst>
                                    <p:cond delay="0"/>
                                  </p:stCondLst>
                                  <p:childTnLst>
                                    <p:set>
                                      <p:cBhvr>
                                        <p:cTn id="944" dur="1" fill="hold">
                                          <p:stCondLst>
                                            <p:cond delay="0"/>
                                          </p:stCondLst>
                                        </p:cTn>
                                        <p:tgtEl>
                                          <p:spTgt spid="193"/>
                                        </p:tgtEl>
                                        <p:attrNameLst>
                                          <p:attrName>style.visibility</p:attrName>
                                        </p:attrNameLst>
                                      </p:cBhvr>
                                      <p:to>
                                        <p:strVal val="visible"/>
                                      </p:to>
                                    </p:set>
                                  </p:childTnLst>
                                </p:cTn>
                              </p:par>
                              <p:par>
                                <p:cTn id="945" presetID="1" presetClass="entr" presetSubtype="0" fill="hold" grpId="0" nodeType="withEffect">
                                  <p:stCondLst>
                                    <p:cond delay="0"/>
                                  </p:stCondLst>
                                  <p:childTnLst>
                                    <p:set>
                                      <p:cBhvr>
                                        <p:cTn id="946" dur="1" fill="hold">
                                          <p:stCondLst>
                                            <p:cond delay="0"/>
                                          </p:stCondLst>
                                        </p:cTn>
                                        <p:tgtEl>
                                          <p:spTgt spid="194"/>
                                        </p:tgtEl>
                                        <p:attrNameLst>
                                          <p:attrName>style.visibility</p:attrName>
                                        </p:attrNameLst>
                                      </p:cBhvr>
                                      <p:to>
                                        <p:strVal val="visible"/>
                                      </p:to>
                                    </p:set>
                                  </p:childTnLst>
                                </p:cTn>
                              </p:par>
                              <p:par>
                                <p:cTn id="947" presetID="1" presetClass="entr" presetSubtype="0" fill="hold" grpId="0" nodeType="withEffect">
                                  <p:stCondLst>
                                    <p:cond delay="0"/>
                                  </p:stCondLst>
                                  <p:childTnLst>
                                    <p:set>
                                      <p:cBhvr>
                                        <p:cTn id="948" dur="1" fill="hold">
                                          <p:stCondLst>
                                            <p:cond delay="0"/>
                                          </p:stCondLst>
                                        </p:cTn>
                                        <p:tgtEl>
                                          <p:spTgt spid="195"/>
                                        </p:tgtEl>
                                        <p:attrNameLst>
                                          <p:attrName>style.visibility</p:attrName>
                                        </p:attrNameLst>
                                      </p:cBhvr>
                                      <p:to>
                                        <p:strVal val="visible"/>
                                      </p:to>
                                    </p:set>
                                  </p:childTnLst>
                                </p:cTn>
                              </p:par>
                              <p:par>
                                <p:cTn id="949" presetID="1" presetClass="entr" presetSubtype="0" fill="hold" grpId="0" nodeType="withEffect">
                                  <p:stCondLst>
                                    <p:cond delay="0"/>
                                  </p:stCondLst>
                                  <p:childTnLst>
                                    <p:set>
                                      <p:cBhvr>
                                        <p:cTn id="950" dur="1" fill="hold">
                                          <p:stCondLst>
                                            <p:cond delay="0"/>
                                          </p:stCondLst>
                                        </p:cTn>
                                        <p:tgtEl>
                                          <p:spTgt spid="196"/>
                                        </p:tgtEl>
                                        <p:attrNameLst>
                                          <p:attrName>style.visibility</p:attrName>
                                        </p:attrNameLst>
                                      </p:cBhvr>
                                      <p:to>
                                        <p:strVal val="visible"/>
                                      </p:to>
                                    </p:set>
                                  </p:childTnLst>
                                </p:cTn>
                              </p:par>
                              <p:par>
                                <p:cTn id="951" presetID="1" presetClass="entr" presetSubtype="0" fill="hold" grpId="0" nodeType="withEffect">
                                  <p:stCondLst>
                                    <p:cond delay="0"/>
                                  </p:stCondLst>
                                  <p:childTnLst>
                                    <p:set>
                                      <p:cBhvr>
                                        <p:cTn id="952" dur="1" fill="hold">
                                          <p:stCondLst>
                                            <p:cond delay="0"/>
                                          </p:stCondLst>
                                        </p:cTn>
                                        <p:tgtEl>
                                          <p:spTgt spid="197"/>
                                        </p:tgtEl>
                                        <p:attrNameLst>
                                          <p:attrName>style.visibility</p:attrName>
                                        </p:attrNameLst>
                                      </p:cBhvr>
                                      <p:to>
                                        <p:strVal val="visible"/>
                                      </p:to>
                                    </p:set>
                                  </p:childTnLst>
                                </p:cTn>
                              </p:par>
                              <p:par>
                                <p:cTn id="953" presetID="1" presetClass="entr" presetSubtype="0" fill="hold" grpId="0" nodeType="withEffect">
                                  <p:stCondLst>
                                    <p:cond delay="0"/>
                                  </p:stCondLst>
                                  <p:childTnLst>
                                    <p:set>
                                      <p:cBhvr>
                                        <p:cTn id="954" dur="1" fill="hold">
                                          <p:stCondLst>
                                            <p:cond delay="0"/>
                                          </p:stCondLst>
                                        </p:cTn>
                                        <p:tgtEl>
                                          <p:spTgt spid="198"/>
                                        </p:tgtEl>
                                        <p:attrNameLst>
                                          <p:attrName>style.visibility</p:attrName>
                                        </p:attrNameLst>
                                      </p:cBhvr>
                                      <p:to>
                                        <p:strVal val="visible"/>
                                      </p:to>
                                    </p:set>
                                  </p:childTnLst>
                                </p:cTn>
                              </p:par>
                              <p:par>
                                <p:cTn id="955" presetID="1" presetClass="entr" presetSubtype="0" fill="hold" grpId="0" nodeType="withEffect">
                                  <p:stCondLst>
                                    <p:cond delay="0"/>
                                  </p:stCondLst>
                                  <p:childTnLst>
                                    <p:set>
                                      <p:cBhvr>
                                        <p:cTn id="956" dur="1" fill="hold">
                                          <p:stCondLst>
                                            <p:cond delay="0"/>
                                          </p:stCondLst>
                                        </p:cTn>
                                        <p:tgtEl>
                                          <p:spTgt spid="199"/>
                                        </p:tgtEl>
                                        <p:attrNameLst>
                                          <p:attrName>style.visibility</p:attrName>
                                        </p:attrNameLst>
                                      </p:cBhvr>
                                      <p:to>
                                        <p:strVal val="visible"/>
                                      </p:to>
                                    </p:set>
                                  </p:childTnLst>
                                </p:cTn>
                              </p:par>
                              <p:par>
                                <p:cTn id="957" presetID="1" presetClass="entr" presetSubtype="0" fill="hold" grpId="0" nodeType="withEffect">
                                  <p:stCondLst>
                                    <p:cond delay="0"/>
                                  </p:stCondLst>
                                  <p:childTnLst>
                                    <p:set>
                                      <p:cBhvr>
                                        <p:cTn id="958" dur="1" fill="hold">
                                          <p:stCondLst>
                                            <p:cond delay="0"/>
                                          </p:stCondLst>
                                        </p:cTn>
                                        <p:tgtEl>
                                          <p:spTgt spid="200"/>
                                        </p:tgtEl>
                                        <p:attrNameLst>
                                          <p:attrName>style.visibility</p:attrName>
                                        </p:attrNameLst>
                                      </p:cBhvr>
                                      <p:to>
                                        <p:strVal val="visible"/>
                                      </p:to>
                                    </p:set>
                                  </p:childTnLst>
                                </p:cTn>
                              </p:par>
                              <p:par>
                                <p:cTn id="959" presetID="1" presetClass="entr" presetSubtype="0" fill="hold" grpId="0" nodeType="withEffect">
                                  <p:stCondLst>
                                    <p:cond delay="0"/>
                                  </p:stCondLst>
                                  <p:childTnLst>
                                    <p:set>
                                      <p:cBhvr>
                                        <p:cTn id="960" dur="1" fill="hold">
                                          <p:stCondLst>
                                            <p:cond delay="0"/>
                                          </p:stCondLst>
                                        </p:cTn>
                                        <p:tgtEl>
                                          <p:spTgt spid="201"/>
                                        </p:tgtEl>
                                        <p:attrNameLst>
                                          <p:attrName>style.visibility</p:attrName>
                                        </p:attrNameLst>
                                      </p:cBhvr>
                                      <p:to>
                                        <p:strVal val="visible"/>
                                      </p:to>
                                    </p:set>
                                  </p:childTnLst>
                                </p:cTn>
                              </p:par>
                              <p:par>
                                <p:cTn id="961" presetID="1" presetClass="entr" presetSubtype="0" fill="hold" grpId="0" nodeType="withEffect">
                                  <p:stCondLst>
                                    <p:cond delay="0"/>
                                  </p:stCondLst>
                                  <p:childTnLst>
                                    <p:set>
                                      <p:cBhvr>
                                        <p:cTn id="962" dur="1" fill="hold">
                                          <p:stCondLst>
                                            <p:cond delay="0"/>
                                          </p:stCondLst>
                                        </p:cTn>
                                        <p:tgtEl>
                                          <p:spTgt spid="202"/>
                                        </p:tgtEl>
                                        <p:attrNameLst>
                                          <p:attrName>style.visibility</p:attrName>
                                        </p:attrNameLst>
                                      </p:cBhvr>
                                      <p:to>
                                        <p:strVal val="visible"/>
                                      </p:to>
                                    </p:set>
                                  </p:childTnLst>
                                </p:cTn>
                              </p:par>
                              <p:par>
                                <p:cTn id="963" presetID="1" presetClass="entr" presetSubtype="0" fill="hold" grpId="0" nodeType="withEffect">
                                  <p:stCondLst>
                                    <p:cond delay="0"/>
                                  </p:stCondLst>
                                  <p:childTnLst>
                                    <p:set>
                                      <p:cBhvr>
                                        <p:cTn id="964" dur="1" fill="hold">
                                          <p:stCondLst>
                                            <p:cond delay="0"/>
                                          </p:stCondLst>
                                        </p:cTn>
                                        <p:tgtEl>
                                          <p:spTgt spid="203"/>
                                        </p:tgtEl>
                                        <p:attrNameLst>
                                          <p:attrName>style.visibility</p:attrName>
                                        </p:attrNameLst>
                                      </p:cBhvr>
                                      <p:to>
                                        <p:strVal val="visible"/>
                                      </p:to>
                                    </p:set>
                                  </p:childTnLst>
                                </p:cTn>
                              </p:par>
                              <p:par>
                                <p:cTn id="965" presetID="1" presetClass="entr" presetSubtype="0" fill="hold" grpId="0" nodeType="withEffect">
                                  <p:stCondLst>
                                    <p:cond delay="0"/>
                                  </p:stCondLst>
                                  <p:childTnLst>
                                    <p:set>
                                      <p:cBhvr>
                                        <p:cTn id="966" dur="1" fill="hold">
                                          <p:stCondLst>
                                            <p:cond delay="0"/>
                                          </p:stCondLst>
                                        </p:cTn>
                                        <p:tgtEl>
                                          <p:spTgt spid="211"/>
                                        </p:tgtEl>
                                        <p:attrNameLst>
                                          <p:attrName>style.visibility</p:attrName>
                                        </p:attrNameLst>
                                      </p:cBhvr>
                                      <p:to>
                                        <p:strVal val="visible"/>
                                      </p:to>
                                    </p:set>
                                  </p:childTnLst>
                                </p:cTn>
                              </p:par>
                              <p:par>
                                <p:cTn id="967" presetID="1" presetClass="entr" presetSubtype="0" fill="hold" grpId="0" nodeType="withEffect">
                                  <p:stCondLst>
                                    <p:cond delay="0"/>
                                  </p:stCondLst>
                                  <p:childTnLst>
                                    <p:set>
                                      <p:cBhvr>
                                        <p:cTn id="968" dur="1" fill="hold">
                                          <p:stCondLst>
                                            <p:cond delay="0"/>
                                          </p:stCondLst>
                                        </p:cTn>
                                        <p:tgtEl>
                                          <p:spTgt spid="210"/>
                                        </p:tgtEl>
                                        <p:attrNameLst>
                                          <p:attrName>style.visibility</p:attrName>
                                        </p:attrNameLst>
                                      </p:cBhvr>
                                      <p:to>
                                        <p:strVal val="visible"/>
                                      </p:to>
                                    </p:set>
                                  </p:childTnLst>
                                </p:cTn>
                              </p:par>
                            </p:childTnLst>
                          </p:cTn>
                        </p:par>
                      </p:childTnLst>
                    </p:cTn>
                  </p:par>
                  <p:par>
                    <p:cTn id="969" fill="hold">
                      <p:stCondLst>
                        <p:cond delay="indefinite"/>
                      </p:stCondLst>
                      <p:childTnLst>
                        <p:par>
                          <p:cTn id="970" fill="hold">
                            <p:stCondLst>
                              <p:cond delay="0"/>
                            </p:stCondLst>
                            <p:childTnLst>
                              <p:par>
                                <p:cTn id="971" presetID="1" presetClass="emph" presetSubtype="2" fill="hold" nodeType="clickEffect">
                                  <p:stCondLst>
                                    <p:cond delay="0"/>
                                  </p:stCondLst>
                                  <p:childTnLst>
                                    <p:animClr clrSpc="rgb" dir="cw">
                                      <p:cBhvr>
                                        <p:cTn id="972" dur="2000" fill="hold"/>
                                        <p:tgtEl>
                                          <p:spTgt spid="162"/>
                                        </p:tgtEl>
                                        <p:attrNameLst>
                                          <p:attrName>fillcolor</p:attrName>
                                        </p:attrNameLst>
                                      </p:cBhvr>
                                      <p:to>
                                        <a:srgbClr val="FF0000"/>
                                      </p:to>
                                    </p:animClr>
                                    <p:set>
                                      <p:cBhvr>
                                        <p:cTn id="973" dur="2000" fill="hold"/>
                                        <p:tgtEl>
                                          <p:spTgt spid="162"/>
                                        </p:tgtEl>
                                        <p:attrNameLst>
                                          <p:attrName>fill.type</p:attrName>
                                        </p:attrNameLst>
                                      </p:cBhvr>
                                      <p:to>
                                        <p:strVal val="solid"/>
                                      </p:to>
                                    </p:set>
                                    <p:set>
                                      <p:cBhvr>
                                        <p:cTn id="974" dur="2000" fill="hold"/>
                                        <p:tgtEl>
                                          <p:spTgt spid="162"/>
                                        </p:tgtEl>
                                        <p:attrNameLst>
                                          <p:attrName>fill.on</p:attrName>
                                        </p:attrNameLst>
                                      </p:cBhvr>
                                      <p:to>
                                        <p:strVal val="true"/>
                                      </p:to>
                                    </p:set>
                                  </p:childTnLst>
                                </p:cTn>
                              </p:par>
                              <p:par>
                                <p:cTn id="975" presetID="1" presetClass="emph" presetSubtype="2" fill="hold" nodeType="withEffect">
                                  <p:stCondLst>
                                    <p:cond delay="0"/>
                                  </p:stCondLst>
                                  <p:childTnLst>
                                    <p:animClr clrSpc="rgb" dir="cw">
                                      <p:cBhvr>
                                        <p:cTn id="976" dur="2000" fill="hold"/>
                                        <p:tgtEl>
                                          <p:spTgt spid="161"/>
                                        </p:tgtEl>
                                        <p:attrNameLst>
                                          <p:attrName>fillcolor</p:attrName>
                                        </p:attrNameLst>
                                      </p:cBhvr>
                                      <p:to>
                                        <a:srgbClr val="FF0000"/>
                                      </p:to>
                                    </p:animClr>
                                    <p:set>
                                      <p:cBhvr>
                                        <p:cTn id="977" dur="2000" fill="hold"/>
                                        <p:tgtEl>
                                          <p:spTgt spid="161"/>
                                        </p:tgtEl>
                                        <p:attrNameLst>
                                          <p:attrName>fill.type</p:attrName>
                                        </p:attrNameLst>
                                      </p:cBhvr>
                                      <p:to>
                                        <p:strVal val="solid"/>
                                      </p:to>
                                    </p:set>
                                    <p:set>
                                      <p:cBhvr>
                                        <p:cTn id="978" dur="2000" fill="hold"/>
                                        <p:tgtEl>
                                          <p:spTgt spid="161"/>
                                        </p:tgtEl>
                                        <p:attrNameLst>
                                          <p:attrName>fill.on</p:attrName>
                                        </p:attrNameLst>
                                      </p:cBhvr>
                                      <p:to>
                                        <p:strVal val="true"/>
                                      </p:to>
                                    </p:set>
                                  </p:childTnLst>
                                </p:cTn>
                              </p:par>
                              <p:par>
                                <p:cTn id="979" presetID="1" presetClass="emph" presetSubtype="2" fill="hold" nodeType="withEffect">
                                  <p:stCondLst>
                                    <p:cond delay="0"/>
                                  </p:stCondLst>
                                  <p:childTnLst>
                                    <p:animClr clrSpc="rgb" dir="cw">
                                      <p:cBhvr>
                                        <p:cTn id="980" dur="2000" fill="hold"/>
                                        <p:tgtEl>
                                          <p:spTgt spid="175"/>
                                        </p:tgtEl>
                                        <p:attrNameLst>
                                          <p:attrName>fillcolor</p:attrName>
                                        </p:attrNameLst>
                                      </p:cBhvr>
                                      <p:to>
                                        <a:srgbClr val="FF0000"/>
                                      </p:to>
                                    </p:animClr>
                                    <p:set>
                                      <p:cBhvr>
                                        <p:cTn id="981" dur="2000" fill="hold"/>
                                        <p:tgtEl>
                                          <p:spTgt spid="175"/>
                                        </p:tgtEl>
                                        <p:attrNameLst>
                                          <p:attrName>fill.type</p:attrName>
                                        </p:attrNameLst>
                                      </p:cBhvr>
                                      <p:to>
                                        <p:strVal val="solid"/>
                                      </p:to>
                                    </p:set>
                                    <p:set>
                                      <p:cBhvr>
                                        <p:cTn id="982" dur="2000" fill="hold"/>
                                        <p:tgtEl>
                                          <p:spTgt spid="175"/>
                                        </p:tgtEl>
                                        <p:attrNameLst>
                                          <p:attrName>fill.on</p:attrName>
                                        </p:attrNameLst>
                                      </p:cBhvr>
                                      <p:to>
                                        <p:strVal val="true"/>
                                      </p:to>
                                    </p:set>
                                  </p:childTnLst>
                                </p:cTn>
                              </p:par>
                              <p:par>
                                <p:cTn id="983" presetID="1" presetClass="emph" presetSubtype="2" fill="hold" nodeType="withEffect">
                                  <p:stCondLst>
                                    <p:cond delay="0"/>
                                  </p:stCondLst>
                                  <p:childTnLst>
                                    <p:animClr clrSpc="rgb" dir="cw">
                                      <p:cBhvr>
                                        <p:cTn id="984" dur="2000" fill="hold"/>
                                        <p:tgtEl>
                                          <p:spTgt spid="159"/>
                                        </p:tgtEl>
                                        <p:attrNameLst>
                                          <p:attrName>fillcolor</p:attrName>
                                        </p:attrNameLst>
                                      </p:cBhvr>
                                      <p:to>
                                        <a:srgbClr val="FF0000"/>
                                      </p:to>
                                    </p:animClr>
                                    <p:set>
                                      <p:cBhvr>
                                        <p:cTn id="985" dur="2000" fill="hold"/>
                                        <p:tgtEl>
                                          <p:spTgt spid="159"/>
                                        </p:tgtEl>
                                        <p:attrNameLst>
                                          <p:attrName>fill.type</p:attrName>
                                        </p:attrNameLst>
                                      </p:cBhvr>
                                      <p:to>
                                        <p:strVal val="solid"/>
                                      </p:to>
                                    </p:set>
                                    <p:set>
                                      <p:cBhvr>
                                        <p:cTn id="986" dur="2000" fill="hold"/>
                                        <p:tgtEl>
                                          <p:spTgt spid="159"/>
                                        </p:tgtEl>
                                        <p:attrNameLst>
                                          <p:attrName>fill.on</p:attrName>
                                        </p:attrNameLst>
                                      </p:cBhvr>
                                      <p:to>
                                        <p:strVal val="true"/>
                                      </p:to>
                                    </p:set>
                                  </p:childTnLst>
                                </p:cTn>
                              </p:par>
                              <p:par>
                                <p:cTn id="987" presetID="1" presetClass="emph" presetSubtype="2" fill="hold" nodeType="withEffect">
                                  <p:stCondLst>
                                    <p:cond delay="0"/>
                                  </p:stCondLst>
                                  <p:childTnLst>
                                    <p:animClr clrSpc="rgb" dir="cw">
                                      <p:cBhvr>
                                        <p:cTn id="988" dur="2000" fill="hold"/>
                                        <p:tgtEl>
                                          <p:spTgt spid="196"/>
                                        </p:tgtEl>
                                        <p:attrNameLst>
                                          <p:attrName>fillcolor</p:attrName>
                                        </p:attrNameLst>
                                      </p:cBhvr>
                                      <p:to>
                                        <a:srgbClr val="FF0000"/>
                                      </p:to>
                                    </p:animClr>
                                    <p:set>
                                      <p:cBhvr>
                                        <p:cTn id="989" dur="2000" fill="hold"/>
                                        <p:tgtEl>
                                          <p:spTgt spid="196"/>
                                        </p:tgtEl>
                                        <p:attrNameLst>
                                          <p:attrName>fill.type</p:attrName>
                                        </p:attrNameLst>
                                      </p:cBhvr>
                                      <p:to>
                                        <p:strVal val="solid"/>
                                      </p:to>
                                    </p:set>
                                    <p:set>
                                      <p:cBhvr>
                                        <p:cTn id="990" dur="2000" fill="hold"/>
                                        <p:tgtEl>
                                          <p:spTgt spid="196"/>
                                        </p:tgtEl>
                                        <p:attrNameLst>
                                          <p:attrName>fill.on</p:attrName>
                                        </p:attrNameLst>
                                      </p:cBhvr>
                                      <p:to>
                                        <p:strVal val="true"/>
                                      </p:to>
                                    </p:set>
                                  </p:childTnLst>
                                </p:cTn>
                              </p:par>
                              <p:par>
                                <p:cTn id="991" presetID="1" presetClass="emph" presetSubtype="2" fill="hold" nodeType="withEffect">
                                  <p:stCondLst>
                                    <p:cond delay="0"/>
                                  </p:stCondLst>
                                  <p:childTnLst>
                                    <p:animClr clrSpc="rgb" dir="cw">
                                      <p:cBhvr>
                                        <p:cTn id="992" dur="2000" fill="hold"/>
                                        <p:tgtEl>
                                          <p:spTgt spid="179"/>
                                        </p:tgtEl>
                                        <p:attrNameLst>
                                          <p:attrName>fillcolor</p:attrName>
                                        </p:attrNameLst>
                                      </p:cBhvr>
                                      <p:to>
                                        <a:srgbClr val="FF0000"/>
                                      </p:to>
                                    </p:animClr>
                                    <p:set>
                                      <p:cBhvr>
                                        <p:cTn id="993" dur="2000" fill="hold"/>
                                        <p:tgtEl>
                                          <p:spTgt spid="179"/>
                                        </p:tgtEl>
                                        <p:attrNameLst>
                                          <p:attrName>fill.type</p:attrName>
                                        </p:attrNameLst>
                                      </p:cBhvr>
                                      <p:to>
                                        <p:strVal val="solid"/>
                                      </p:to>
                                    </p:set>
                                    <p:set>
                                      <p:cBhvr>
                                        <p:cTn id="994" dur="2000" fill="hold"/>
                                        <p:tgtEl>
                                          <p:spTgt spid="179"/>
                                        </p:tgtEl>
                                        <p:attrNameLst>
                                          <p:attrName>fill.on</p:attrName>
                                        </p:attrNameLst>
                                      </p:cBhvr>
                                      <p:to>
                                        <p:strVal val="true"/>
                                      </p:to>
                                    </p:set>
                                  </p:childTnLst>
                                </p:cTn>
                              </p:par>
                              <p:par>
                                <p:cTn id="995" presetID="1" presetClass="emph" presetSubtype="2" fill="hold" nodeType="withEffect">
                                  <p:stCondLst>
                                    <p:cond delay="0"/>
                                  </p:stCondLst>
                                  <p:childTnLst>
                                    <p:animClr clrSpc="rgb" dir="cw">
                                      <p:cBhvr>
                                        <p:cTn id="996" dur="2000" fill="hold"/>
                                        <p:tgtEl>
                                          <p:spTgt spid="178"/>
                                        </p:tgtEl>
                                        <p:attrNameLst>
                                          <p:attrName>fillcolor</p:attrName>
                                        </p:attrNameLst>
                                      </p:cBhvr>
                                      <p:to>
                                        <a:srgbClr val="FF0000"/>
                                      </p:to>
                                    </p:animClr>
                                    <p:set>
                                      <p:cBhvr>
                                        <p:cTn id="997" dur="2000" fill="hold"/>
                                        <p:tgtEl>
                                          <p:spTgt spid="178"/>
                                        </p:tgtEl>
                                        <p:attrNameLst>
                                          <p:attrName>fill.type</p:attrName>
                                        </p:attrNameLst>
                                      </p:cBhvr>
                                      <p:to>
                                        <p:strVal val="solid"/>
                                      </p:to>
                                    </p:set>
                                    <p:set>
                                      <p:cBhvr>
                                        <p:cTn id="998" dur="2000" fill="hold"/>
                                        <p:tgtEl>
                                          <p:spTgt spid="178"/>
                                        </p:tgtEl>
                                        <p:attrNameLst>
                                          <p:attrName>fill.on</p:attrName>
                                        </p:attrNameLst>
                                      </p:cBhvr>
                                      <p:to>
                                        <p:strVal val="true"/>
                                      </p:to>
                                    </p:set>
                                  </p:childTnLst>
                                </p:cTn>
                              </p:par>
                              <p:par>
                                <p:cTn id="999" presetID="1" presetClass="emph" presetSubtype="2" fill="hold" nodeType="withEffect">
                                  <p:stCondLst>
                                    <p:cond delay="0"/>
                                  </p:stCondLst>
                                  <p:childTnLst>
                                    <p:animClr clrSpc="rgb" dir="cw">
                                      <p:cBhvr>
                                        <p:cTn id="1000" dur="2000" fill="hold"/>
                                        <p:tgtEl>
                                          <p:spTgt spid="177"/>
                                        </p:tgtEl>
                                        <p:attrNameLst>
                                          <p:attrName>fillcolor</p:attrName>
                                        </p:attrNameLst>
                                      </p:cBhvr>
                                      <p:to>
                                        <a:srgbClr val="FF0000"/>
                                      </p:to>
                                    </p:animClr>
                                    <p:set>
                                      <p:cBhvr>
                                        <p:cTn id="1001" dur="2000" fill="hold"/>
                                        <p:tgtEl>
                                          <p:spTgt spid="177"/>
                                        </p:tgtEl>
                                        <p:attrNameLst>
                                          <p:attrName>fill.type</p:attrName>
                                        </p:attrNameLst>
                                      </p:cBhvr>
                                      <p:to>
                                        <p:strVal val="solid"/>
                                      </p:to>
                                    </p:set>
                                    <p:set>
                                      <p:cBhvr>
                                        <p:cTn id="1002" dur="2000" fill="hold"/>
                                        <p:tgtEl>
                                          <p:spTgt spid="177"/>
                                        </p:tgtEl>
                                        <p:attrNameLst>
                                          <p:attrName>fill.on</p:attrName>
                                        </p:attrNameLst>
                                      </p:cBhvr>
                                      <p:to>
                                        <p:strVal val="true"/>
                                      </p:to>
                                    </p:set>
                                  </p:childTnLst>
                                </p:cTn>
                              </p:par>
                              <p:par>
                                <p:cTn id="1003" presetID="1" presetClass="emph" presetSubtype="2" fill="hold" nodeType="withEffect">
                                  <p:stCondLst>
                                    <p:cond delay="0"/>
                                  </p:stCondLst>
                                  <p:childTnLst>
                                    <p:animClr clrSpc="rgb" dir="cw">
                                      <p:cBhvr>
                                        <p:cTn id="1004" dur="2000" fill="hold"/>
                                        <p:tgtEl>
                                          <p:spTgt spid="176"/>
                                        </p:tgtEl>
                                        <p:attrNameLst>
                                          <p:attrName>fillcolor</p:attrName>
                                        </p:attrNameLst>
                                      </p:cBhvr>
                                      <p:to>
                                        <a:srgbClr val="FF0000"/>
                                      </p:to>
                                    </p:animClr>
                                    <p:set>
                                      <p:cBhvr>
                                        <p:cTn id="1005" dur="2000" fill="hold"/>
                                        <p:tgtEl>
                                          <p:spTgt spid="176"/>
                                        </p:tgtEl>
                                        <p:attrNameLst>
                                          <p:attrName>fill.type</p:attrName>
                                        </p:attrNameLst>
                                      </p:cBhvr>
                                      <p:to>
                                        <p:strVal val="solid"/>
                                      </p:to>
                                    </p:set>
                                    <p:set>
                                      <p:cBhvr>
                                        <p:cTn id="1006" dur="2000" fill="hold"/>
                                        <p:tgtEl>
                                          <p:spTgt spid="176"/>
                                        </p:tgtEl>
                                        <p:attrNameLst>
                                          <p:attrName>fill.on</p:attrName>
                                        </p:attrNameLst>
                                      </p:cBhvr>
                                      <p:to>
                                        <p:strVal val="true"/>
                                      </p:to>
                                    </p:set>
                                  </p:childTnLst>
                                </p:cTn>
                              </p:par>
                              <p:par>
                                <p:cTn id="1007" presetID="1" presetClass="emph" presetSubtype="2" fill="hold" nodeType="withEffect">
                                  <p:stCondLst>
                                    <p:cond delay="0"/>
                                  </p:stCondLst>
                                  <p:childTnLst>
                                    <p:animClr clrSpc="rgb" dir="cw">
                                      <p:cBhvr>
                                        <p:cTn id="1008" dur="2000" fill="hold"/>
                                        <p:tgtEl>
                                          <p:spTgt spid="203"/>
                                        </p:tgtEl>
                                        <p:attrNameLst>
                                          <p:attrName>fillcolor</p:attrName>
                                        </p:attrNameLst>
                                      </p:cBhvr>
                                      <p:to>
                                        <a:srgbClr val="FF0000"/>
                                      </p:to>
                                    </p:animClr>
                                    <p:set>
                                      <p:cBhvr>
                                        <p:cTn id="1009" dur="2000" fill="hold"/>
                                        <p:tgtEl>
                                          <p:spTgt spid="203"/>
                                        </p:tgtEl>
                                        <p:attrNameLst>
                                          <p:attrName>fill.type</p:attrName>
                                        </p:attrNameLst>
                                      </p:cBhvr>
                                      <p:to>
                                        <p:strVal val="solid"/>
                                      </p:to>
                                    </p:set>
                                    <p:set>
                                      <p:cBhvr>
                                        <p:cTn id="1010" dur="2000" fill="hold"/>
                                        <p:tgtEl>
                                          <p:spTgt spid="203"/>
                                        </p:tgtEl>
                                        <p:attrNameLst>
                                          <p:attrName>fill.on</p:attrName>
                                        </p:attrNameLst>
                                      </p:cBhvr>
                                      <p:to>
                                        <p:strVal val="true"/>
                                      </p:to>
                                    </p:set>
                                  </p:childTnLst>
                                </p:cTn>
                              </p:par>
                              <p:par>
                                <p:cTn id="1011" presetID="1" presetClass="emph" presetSubtype="2" fill="hold" nodeType="withEffect">
                                  <p:stCondLst>
                                    <p:cond delay="0"/>
                                  </p:stCondLst>
                                  <p:childTnLst>
                                    <p:animClr clrSpc="rgb" dir="cw">
                                      <p:cBhvr>
                                        <p:cTn id="1012" dur="2000" fill="hold"/>
                                        <p:tgtEl>
                                          <p:spTgt spid="173"/>
                                        </p:tgtEl>
                                        <p:attrNameLst>
                                          <p:attrName>fillcolor</p:attrName>
                                        </p:attrNameLst>
                                      </p:cBhvr>
                                      <p:to>
                                        <a:srgbClr val="FF0000"/>
                                      </p:to>
                                    </p:animClr>
                                    <p:set>
                                      <p:cBhvr>
                                        <p:cTn id="1013" dur="2000" fill="hold"/>
                                        <p:tgtEl>
                                          <p:spTgt spid="173"/>
                                        </p:tgtEl>
                                        <p:attrNameLst>
                                          <p:attrName>fill.type</p:attrName>
                                        </p:attrNameLst>
                                      </p:cBhvr>
                                      <p:to>
                                        <p:strVal val="solid"/>
                                      </p:to>
                                    </p:set>
                                    <p:set>
                                      <p:cBhvr>
                                        <p:cTn id="1014" dur="2000" fill="hold"/>
                                        <p:tgtEl>
                                          <p:spTgt spid="173"/>
                                        </p:tgtEl>
                                        <p:attrNameLst>
                                          <p:attrName>fill.on</p:attrName>
                                        </p:attrNameLst>
                                      </p:cBhvr>
                                      <p:to>
                                        <p:strVal val="true"/>
                                      </p:to>
                                    </p:set>
                                  </p:childTnLst>
                                </p:cTn>
                              </p:par>
                              <p:par>
                                <p:cTn id="1015" presetID="1" presetClass="emph" presetSubtype="2" fill="hold" nodeType="withEffect">
                                  <p:stCondLst>
                                    <p:cond delay="0"/>
                                  </p:stCondLst>
                                  <p:childTnLst>
                                    <p:animClr clrSpc="rgb" dir="cw">
                                      <p:cBhvr>
                                        <p:cTn id="1016" dur="2000" fill="hold"/>
                                        <p:tgtEl>
                                          <p:spTgt spid="174"/>
                                        </p:tgtEl>
                                        <p:attrNameLst>
                                          <p:attrName>fillcolor</p:attrName>
                                        </p:attrNameLst>
                                      </p:cBhvr>
                                      <p:to>
                                        <a:srgbClr val="FF0000"/>
                                      </p:to>
                                    </p:animClr>
                                    <p:set>
                                      <p:cBhvr>
                                        <p:cTn id="1017" dur="2000" fill="hold"/>
                                        <p:tgtEl>
                                          <p:spTgt spid="174"/>
                                        </p:tgtEl>
                                        <p:attrNameLst>
                                          <p:attrName>fill.type</p:attrName>
                                        </p:attrNameLst>
                                      </p:cBhvr>
                                      <p:to>
                                        <p:strVal val="solid"/>
                                      </p:to>
                                    </p:set>
                                    <p:set>
                                      <p:cBhvr>
                                        <p:cTn id="1018" dur="2000" fill="hold"/>
                                        <p:tgtEl>
                                          <p:spTgt spid="174"/>
                                        </p:tgtEl>
                                        <p:attrNameLst>
                                          <p:attrName>fill.on</p:attrName>
                                        </p:attrNameLst>
                                      </p:cBhvr>
                                      <p:to>
                                        <p:strVal val="true"/>
                                      </p:to>
                                    </p:set>
                                  </p:childTnLst>
                                </p:cTn>
                              </p:par>
                              <p:par>
                                <p:cTn id="1019" presetID="1" presetClass="emph" presetSubtype="2" fill="hold" nodeType="withEffect">
                                  <p:stCondLst>
                                    <p:cond delay="0"/>
                                  </p:stCondLst>
                                  <p:childTnLst>
                                    <p:animClr clrSpc="rgb" dir="cw">
                                      <p:cBhvr>
                                        <p:cTn id="1020" dur="2000" fill="hold"/>
                                        <p:tgtEl>
                                          <p:spTgt spid="156"/>
                                        </p:tgtEl>
                                        <p:attrNameLst>
                                          <p:attrName>fillcolor</p:attrName>
                                        </p:attrNameLst>
                                      </p:cBhvr>
                                      <p:to>
                                        <a:srgbClr val="FF0000"/>
                                      </p:to>
                                    </p:animClr>
                                    <p:set>
                                      <p:cBhvr>
                                        <p:cTn id="1021" dur="2000" fill="hold"/>
                                        <p:tgtEl>
                                          <p:spTgt spid="156"/>
                                        </p:tgtEl>
                                        <p:attrNameLst>
                                          <p:attrName>fill.type</p:attrName>
                                        </p:attrNameLst>
                                      </p:cBhvr>
                                      <p:to>
                                        <p:strVal val="solid"/>
                                      </p:to>
                                    </p:set>
                                    <p:set>
                                      <p:cBhvr>
                                        <p:cTn id="1022" dur="2000" fill="hold"/>
                                        <p:tgtEl>
                                          <p:spTgt spid="156"/>
                                        </p:tgtEl>
                                        <p:attrNameLst>
                                          <p:attrName>fill.on</p:attrName>
                                        </p:attrNameLst>
                                      </p:cBhvr>
                                      <p:to>
                                        <p:strVal val="true"/>
                                      </p:to>
                                    </p:set>
                                  </p:childTnLst>
                                </p:cTn>
                              </p:par>
                              <p:par>
                                <p:cTn id="1023" presetID="1" presetClass="emph" presetSubtype="2" fill="hold" nodeType="withEffect">
                                  <p:stCondLst>
                                    <p:cond delay="0"/>
                                  </p:stCondLst>
                                  <p:childTnLst>
                                    <p:animClr clrSpc="rgb" dir="cw">
                                      <p:cBhvr>
                                        <p:cTn id="1024" dur="2000" fill="hold"/>
                                        <p:tgtEl>
                                          <p:spTgt spid="180"/>
                                        </p:tgtEl>
                                        <p:attrNameLst>
                                          <p:attrName>fillcolor</p:attrName>
                                        </p:attrNameLst>
                                      </p:cBhvr>
                                      <p:to>
                                        <a:srgbClr val="FF0000"/>
                                      </p:to>
                                    </p:animClr>
                                    <p:set>
                                      <p:cBhvr>
                                        <p:cTn id="1025" dur="2000" fill="hold"/>
                                        <p:tgtEl>
                                          <p:spTgt spid="180"/>
                                        </p:tgtEl>
                                        <p:attrNameLst>
                                          <p:attrName>fill.type</p:attrName>
                                        </p:attrNameLst>
                                      </p:cBhvr>
                                      <p:to>
                                        <p:strVal val="solid"/>
                                      </p:to>
                                    </p:set>
                                    <p:set>
                                      <p:cBhvr>
                                        <p:cTn id="1026" dur="2000" fill="hold"/>
                                        <p:tgtEl>
                                          <p:spTgt spid="180"/>
                                        </p:tgtEl>
                                        <p:attrNameLst>
                                          <p:attrName>fill.on</p:attrName>
                                        </p:attrNameLst>
                                      </p:cBhvr>
                                      <p:to>
                                        <p:strVal val="true"/>
                                      </p:to>
                                    </p:set>
                                  </p:childTnLst>
                                </p:cTn>
                              </p:par>
                              <p:par>
                                <p:cTn id="1027" presetID="1" presetClass="emph" presetSubtype="2" fill="hold" nodeType="withEffect">
                                  <p:stCondLst>
                                    <p:cond delay="0"/>
                                  </p:stCondLst>
                                  <p:childTnLst>
                                    <p:animClr clrSpc="rgb" dir="cw">
                                      <p:cBhvr>
                                        <p:cTn id="1028" dur="2000" fill="hold"/>
                                        <p:tgtEl>
                                          <p:spTgt spid="154"/>
                                        </p:tgtEl>
                                        <p:attrNameLst>
                                          <p:attrName>fillcolor</p:attrName>
                                        </p:attrNameLst>
                                      </p:cBhvr>
                                      <p:to>
                                        <a:srgbClr val="FF0000"/>
                                      </p:to>
                                    </p:animClr>
                                    <p:set>
                                      <p:cBhvr>
                                        <p:cTn id="1029" dur="2000" fill="hold"/>
                                        <p:tgtEl>
                                          <p:spTgt spid="154"/>
                                        </p:tgtEl>
                                        <p:attrNameLst>
                                          <p:attrName>fill.type</p:attrName>
                                        </p:attrNameLst>
                                      </p:cBhvr>
                                      <p:to>
                                        <p:strVal val="solid"/>
                                      </p:to>
                                    </p:set>
                                    <p:set>
                                      <p:cBhvr>
                                        <p:cTn id="1030" dur="2000" fill="hold"/>
                                        <p:tgtEl>
                                          <p:spTgt spid="154"/>
                                        </p:tgtEl>
                                        <p:attrNameLst>
                                          <p:attrName>fill.on</p:attrName>
                                        </p:attrNameLst>
                                      </p:cBhvr>
                                      <p:to>
                                        <p:strVal val="true"/>
                                      </p:to>
                                    </p:set>
                                  </p:childTnLst>
                                </p:cTn>
                              </p:par>
                              <p:par>
                                <p:cTn id="1031" presetID="1" presetClass="emph" presetSubtype="2" fill="hold" nodeType="withEffect">
                                  <p:stCondLst>
                                    <p:cond delay="0"/>
                                  </p:stCondLst>
                                  <p:childTnLst>
                                    <p:animClr clrSpc="rgb" dir="cw">
                                      <p:cBhvr>
                                        <p:cTn id="1032" dur="2000" fill="hold"/>
                                        <p:tgtEl>
                                          <p:spTgt spid="211"/>
                                        </p:tgtEl>
                                        <p:attrNameLst>
                                          <p:attrName>fillcolor</p:attrName>
                                        </p:attrNameLst>
                                      </p:cBhvr>
                                      <p:to>
                                        <a:srgbClr val="FF0000"/>
                                      </p:to>
                                    </p:animClr>
                                    <p:set>
                                      <p:cBhvr>
                                        <p:cTn id="1033" dur="2000" fill="hold"/>
                                        <p:tgtEl>
                                          <p:spTgt spid="211"/>
                                        </p:tgtEl>
                                        <p:attrNameLst>
                                          <p:attrName>fill.type</p:attrName>
                                        </p:attrNameLst>
                                      </p:cBhvr>
                                      <p:to>
                                        <p:strVal val="solid"/>
                                      </p:to>
                                    </p:set>
                                    <p:set>
                                      <p:cBhvr>
                                        <p:cTn id="1034" dur="2000" fill="hold"/>
                                        <p:tgtEl>
                                          <p:spTgt spid="211"/>
                                        </p:tgtEl>
                                        <p:attrNameLst>
                                          <p:attrName>fill.on</p:attrName>
                                        </p:attrNameLst>
                                      </p:cBhvr>
                                      <p:to>
                                        <p:strVal val="true"/>
                                      </p:to>
                                    </p:set>
                                  </p:childTnLst>
                                </p:cTn>
                              </p:par>
                              <p:par>
                                <p:cTn id="1035" presetID="0" presetClass="path" presetSubtype="0" accel="50000" decel="50000" fill="hold" grpId="1" nodeType="withEffect">
                                  <p:stCondLst>
                                    <p:cond delay="0"/>
                                  </p:stCondLst>
                                  <p:childTnLst>
                                    <p:animMotion origin="layout" path="M 0.00104 -0.00061 L -0.05659 -0.00061 " pathEditMode="relative" rAng="0" ptsTypes="AA">
                                      <p:cBhvr>
                                        <p:cTn id="1036" dur="2000" fill="hold"/>
                                        <p:tgtEl>
                                          <p:spTgt spid="211"/>
                                        </p:tgtEl>
                                        <p:attrNameLst>
                                          <p:attrName>ppt_x</p:attrName>
                                          <p:attrName>ppt_y</p:attrName>
                                        </p:attrNameLst>
                                      </p:cBhvr>
                                      <p:rCtr x="-2882" y="0"/>
                                    </p:animMotion>
                                  </p:childTnLst>
                                </p:cTn>
                              </p:par>
                              <p:par>
                                <p:cTn id="1037" presetID="0" presetClass="path" presetSubtype="0" accel="50000" decel="50000" fill="hold" grpId="1" nodeType="withEffect">
                                  <p:stCondLst>
                                    <p:cond delay="0"/>
                                  </p:stCondLst>
                                  <p:childTnLst>
                                    <p:animMotion origin="layout" path="M 0.00017 0.00031 L -0.19098 0.00031 " pathEditMode="relative" rAng="0" ptsTypes="AA">
                                      <p:cBhvr>
                                        <p:cTn id="1038" dur="2000" fill="hold"/>
                                        <p:tgtEl>
                                          <p:spTgt spid="162"/>
                                        </p:tgtEl>
                                        <p:attrNameLst>
                                          <p:attrName>ppt_x</p:attrName>
                                          <p:attrName>ppt_y</p:attrName>
                                        </p:attrNameLst>
                                      </p:cBhvr>
                                      <p:rCtr x="-9566" y="0"/>
                                    </p:animMotion>
                                  </p:childTnLst>
                                </p:cTn>
                              </p:par>
                              <p:par>
                                <p:cTn id="1039" presetID="0" presetClass="path" presetSubtype="0" accel="50000" decel="50000" fill="hold" grpId="1" nodeType="withEffect">
                                  <p:stCondLst>
                                    <p:cond delay="0"/>
                                  </p:stCondLst>
                                  <p:childTnLst>
                                    <p:animMotion origin="layout" path="M 0.00017 0.0003 L -0.16702 0.0003 " pathEditMode="relative" rAng="0" ptsTypes="AA">
                                      <p:cBhvr>
                                        <p:cTn id="1040" dur="2000" fill="hold"/>
                                        <p:tgtEl>
                                          <p:spTgt spid="161"/>
                                        </p:tgtEl>
                                        <p:attrNameLst>
                                          <p:attrName>ppt_x</p:attrName>
                                          <p:attrName>ppt_y</p:attrName>
                                        </p:attrNameLst>
                                      </p:cBhvr>
                                      <p:rCtr x="-8368" y="0"/>
                                    </p:animMotion>
                                  </p:childTnLst>
                                </p:cTn>
                              </p:par>
                              <p:par>
                                <p:cTn id="1041" presetID="0" presetClass="path" presetSubtype="0" accel="50000" decel="50000" fill="hold" grpId="1" nodeType="withEffect">
                                  <p:stCondLst>
                                    <p:cond delay="0"/>
                                  </p:stCondLst>
                                  <p:childTnLst>
                                    <p:animMotion origin="layout" path="M -0.00018 -0.0003 L -0.12743 -0.0003 " pathEditMode="relative" rAng="0" ptsTypes="AA">
                                      <p:cBhvr>
                                        <p:cTn id="1042" dur="2000" fill="hold"/>
                                        <p:tgtEl>
                                          <p:spTgt spid="175"/>
                                        </p:tgtEl>
                                        <p:attrNameLst>
                                          <p:attrName>ppt_x</p:attrName>
                                          <p:attrName>ppt_y</p:attrName>
                                        </p:attrNameLst>
                                      </p:cBhvr>
                                      <p:rCtr x="-6372" y="0"/>
                                    </p:animMotion>
                                  </p:childTnLst>
                                </p:cTn>
                              </p:par>
                              <p:par>
                                <p:cTn id="1043" presetID="0" presetClass="path" presetSubtype="0" accel="50000" decel="50000" fill="hold" grpId="1" nodeType="withEffect">
                                  <p:stCondLst>
                                    <p:cond delay="0"/>
                                  </p:stCondLst>
                                  <p:childTnLst>
                                    <p:animMotion origin="layout" path="M -0.00034 0.00031 L -0.11927 0.00031 " pathEditMode="relative" rAng="0" ptsTypes="AA">
                                      <p:cBhvr>
                                        <p:cTn id="1044" dur="2000" fill="hold"/>
                                        <p:tgtEl>
                                          <p:spTgt spid="159"/>
                                        </p:tgtEl>
                                        <p:attrNameLst>
                                          <p:attrName>ppt_x</p:attrName>
                                          <p:attrName>ppt_y</p:attrName>
                                        </p:attrNameLst>
                                      </p:cBhvr>
                                      <p:rCtr x="-5955" y="0"/>
                                    </p:animMotion>
                                  </p:childTnLst>
                                </p:cTn>
                              </p:par>
                              <p:par>
                                <p:cTn id="1045" presetID="0" presetClass="path" presetSubtype="0" accel="50000" decel="50000" fill="hold" grpId="1" nodeType="withEffect">
                                  <p:stCondLst>
                                    <p:cond delay="0"/>
                                  </p:stCondLst>
                                  <p:childTnLst>
                                    <p:animMotion origin="layout" path="M 0.00087 -1.7284E-6 L -0.0724 -1.7284E-6 " pathEditMode="relative" rAng="0" ptsTypes="AA">
                                      <p:cBhvr>
                                        <p:cTn id="1046" dur="2000" fill="hold"/>
                                        <p:tgtEl>
                                          <p:spTgt spid="196"/>
                                        </p:tgtEl>
                                        <p:attrNameLst>
                                          <p:attrName>ppt_x</p:attrName>
                                          <p:attrName>ppt_y</p:attrName>
                                        </p:attrNameLst>
                                      </p:cBhvr>
                                      <p:rCtr x="-3663" y="0"/>
                                    </p:animMotion>
                                  </p:childTnLst>
                                </p:cTn>
                              </p:par>
                              <p:par>
                                <p:cTn id="1047" presetID="0" presetClass="path" presetSubtype="0" accel="50000" decel="50000" fill="hold" grpId="1" nodeType="withEffect">
                                  <p:stCondLst>
                                    <p:cond delay="0"/>
                                  </p:stCondLst>
                                  <p:childTnLst>
                                    <p:animMotion origin="layout" path="M 0.00017 -0.00031 L -0.04098 -0.00031 " pathEditMode="relative" rAng="0" ptsTypes="AA">
                                      <p:cBhvr>
                                        <p:cTn id="1048" dur="2000" fill="hold"/>
                                        <p:tgtEl>
                                          <p:spTgt spid="179"/>
                                        </p:tgtEl>
                                        <p:attrNameLst>
                                          <p:attrName>ppt_x</p:attrName>
                                          <p:attrName>ppt_y</p:attrName>
                                        </p:attrNameLst>
                                      </p:cBhvr>
                                      <p:rCtr x="-2066" y="0"/>
                                    </p:animMotion>
                                  </p:childTnLst>
                                </p:cTn>
                              </p:par>
                              <p:par>
                                <p:cTn id="1049" presetID="0" presetClass="path" presetSubtype="0" accel="50000" decel="50000" fill="hold" grpId="1" nodeType="withEffect">
                                  <p:stCondLst>
                                    <p:cond delay="0"/>
                                  </p:stCondLst>
                                  <p:childTnLst>
                                    <p:animMotion origin="layout" path="M 0.00018 -0.00031 L 0.00712 -0.00031 " pathEditMode="relative" rAng="0" ptsTypes="AA">
                                      <p:cBhvr>
                                        <p:cTn id="1050" dur="2000" fill="hold"/>
                                        <p:tgtEl>
                                          <p:spTgt spid="178"/>
                                        </p:tgtEl>
                                        <p:attrNameLst>
                                          <p:attrName>ppt_x</p:attrName>
                                          <p:attrName>ppt_y</p:attrName>
                                        </p:attrNameLst>
                                      </p:cBhvr>
                                      <p:rCtr x="347" y="0"/>
                                    </p:animMotion>
                                  </p:childTnLst>
                                </p:cTn>
                              </p:par>
                              <p:par>
                                <p:cTn id="1051" presetID="0" presetClass="path" presetSubtype="0" accel="50000" decel="50000" fill="hold" grpId="1" nodeType="withEffect">
                                  <p:stCondLst>
                                    <p:cond delay="0"/>
                                  </p:stCondLst>
                                  <p:childTnLst>
                                    <p:animMotion origin="layout" path="M 0.00069 3.08642E-6 L -0.00591 3.08642E-6 " pathEditMode="relative" rAng="0" ptsTypes="AA">
                                      <p:cBhvr>
                                        <p:cTn id="1052" dur="2000" fill="hold"/>
                                        <p:tgtEl>
                                          <p:spTgt spid="177"/>
                                        </p:tgtEl>
                                        <p:attrNameLst>
                                          <p:attrName>ppt_x</p:attrName>
                                          <p:attrName>ppt_y</p:attrName>
                                        </p:attrNameLst>
                                      </p:cBhvr>
                                      <p:rCtr x="-330" y="0"/>
                                    </p:animMotion>
                                  </p:childTnLst>
                                </p:cTn>
                              </p:par>
                              <p:par>
                                <p:cTn id="1053" presetID="0" presetClass="path" presetSubtype="0" accel="50000" decel="50000" fill="hold" grpId="1" nodeType="withEffect">
                                  <p:stCondLst>
                                    <p:cond delay="0"/>
                                  </p:stCondLst>
                                  <p:childTnLst>
                                    <p:animMotion origin="layout" path="M 0.00052 7.40741E-7 L 0.01423 7.40741E-7 " pathEditMode="relative" rAng="0" ptsTypes="AA">
                                      <p:cBhvr>
                                        <p:cTn id="1054" dur="2000" fill="hold"/>
                                        <p:tgtEl>
                                          <p:spTgt spid="176"/>
                                        </p:tgtEl>
                                        <p:attrNameLst>
                                          <p:attrName>ppt_x</p:attrName>
                                          <p:attrName>ppt_y</p:attrName>
                                        </p:attrNameLst>
                                      </p:cBhvr>
                                      <p:rCtr x="677" y="0"/>
                                    </p:animMotion>
                                  </p:childTnLst>
                                </p:cTn>
                              </p:par>
                              <p:par>
                                <p:cTn id="1055" presetID="0" presetClass="path" presetSubtype="0" accel="50000" decel="50000" fill="hold" grpId="1" nodeType="withEffect">
                                  <p:stCondLst>
                                    <p:cond delay="0"/>
                                  </p:stCondLst>
                                  <p:childTnLst>
                                    <p:animMotion origin="layout" path="M 4.72222E-6 -1.60494E-6 L -0.04375 -1.60494E-6 " pathEditMode="relative" rAng="0" ptsTypes="AA">
                                      <p:cBhvr>
                                        <p:cTn id="1056" dur="2000" fill="hold"/>
                                        <p:tgtEl>
                                          <p:spTgt spid="203"/>
                                        </p:tgtEl>
                                        <p:attrNameLst>
                                          <p:attrName>ppt_x</p:attrName>
                                          <p:attrName>ppt_y</p:attrName>
                                        </p:attrNameLst>
                                      </p:cBhvr>
                                      <p:rCtr x="-2187" y="0"/>
                                    </p:animMotion>
                                  </p:childTnLst>
                                </p:cTn>
                              </p:par>
                              <p:par>
                                <p:cTn id="1057" presetID="0" presetClass="path" presetSubtype="0" accel="50000" decel="50000" fill="hold" grpId="1" nodeType="withEffect">
                                  <p:stCondLst>
                                    <p:cond delay="0"/>
                                  </p:stCondLst>
                                  <p:childTnLst>
                                    <p:animMotion origin="layout" path="M -2.5E-6 -4.07407E-6 L -0.05659 -4.07407E-6 " pathEditMode="relative" rAng="0" ptsTypes="AA">
                                      <p:cBhvr>
                                        <p:cTn id="1058" dur="2000" fill="hold"/>
                                        <p:tgtEl>
                                          <p:spTgt spid="173"/>
                                        </p:tgtEl>
                                        <p:attrNameLst>
                                          <p:attrName>ppt_x</p:attrName>
                                          <p:attrName>ppt_y</p:attrName>
                                        </p:attrNameLst>
                                      </p:cBhvr>
                                      <p:rCtr x="-2830" y="0"/>
                                    </p:animMotion>
                                  </p:childTnLst>
                                </p:cTn>
                              </p:par>
                              <p:par>
                                <p:cTn id="1059" presetID="0" presetClass="path" presetSubtype="0" accel="50000" decel="50000" fill="hold" grpId="1" nodeType="withEffect">
                                  <p:stCondLst>
                                    <p:cond delay="0"/>
                                  </p:stCondLst>
                                  <p:childTnLst>
                                    <p:animMotion origin="layout" path="M 1.94444E-6 -2.83951E-6 L -0.17518 -2.83951E-6 " pathEditMode="relative" rAng="0" ptsTypes="AA">
                                      <p:cBhvr>
                                        <p:cTn id="1060" dur="2000" fill="hold"/>
                                        <p:tgtEl>
                                          <p:spTgt spid="174"/>
                                        </p:tgtEl>
                                        <p:attrNameLst>
                                          <p:attrName>ppt_x</p:attrName>
                                          <p:attrName>ppt_y</p:attrName>
                                        </p:attrNameLst>
                                      </p:cBhvr>
                                      <p:rCtr x="-8767" y="0"/>
                                    </p:animMotion>
                                  </p:childTnLst>
                                </p:cTn>
                              </p:par>
                              <p:par>
                                <p:cTn id="1061" presetID="0" presetClass="path" presetSubtype="0" accel="50000" decel="50000" fill="hold" grpId="1" nodeType="withEffect">
                                  <p:stCondLst>
                                    <p:cond delay="0"/>
                                  </p:stCondLst>
                                  <p:childTnLst>
                                    <p:animMotion origin="layout" path="M -5.55556E-7 2.46914E-7 L -0.07604 2.46914E-7 " pathEditMode="relative" rAng="0" ptsTypes="AA">
                                      <p:cBhvr>
                                        <p:cTn id="1062" dur="2000" fill="hold"/>
                                        <p:tgtEl>
                                          <p:spTgt spid="156"/>
                                        </p:tgtEl>
                                        <p:attrNameLst>
                                          <p:attrName>ppt_x</p:attrName>
                                          <p:attrName>ppt_y</p:attrName>
                                        </p:attrNameLst>
                                      </p:cBhvr>
                                      <p:rCtr x="-3802" y="0"/>
                                    </p:animMotion>
                                  </p:childTnLst>
                                </p:cTn>
                              </p:par>
                              <p:par>
                                <p:cTn id="1063" presetID="0" presetClass="path" presetSubtype="0" accel="50000" decel="50000" fill="hold" grpId="1" nodeType="withEffect">
                                  <p:stCondLst>
                                    <p:cond delay="0"/>
                                  </p:stCondLst>
                                  <p:childTnLst>
                                    <p:animMotion origin="layout" path="M -3.88889E-6 -1.11111E-6 L -0.04132 -1.11111E-6 " pathEditMode="relative" rAng="0" ptsTypes="AA">
                                      <p:cBhvr>
                                        <p:cTn id="1064" dur="2000" fill="hold"/>
                                        <p:tgtEl>
                                          <p:spTgt spid="180"/>
                                        </p:tgtEl>
                                        <p:attrNameLst>
                                          <p:attrName>ppt_x</p:attrName>
                                          <p:attrName>ppt_y</p:attrName>
                                        </p:attrNameLst>
                                      </p:cBhvr>
                                      <p:rCtr x="-2066" y="0"/>
                                    </p:animMotion>
                                  </p:childTnLst>
                                </p:cTn>
                              </p:par>
                              <p:par>
                                <p:cTn id="1065" presetID="0" presetClass="path" presetSubtype="0" accel="50000" decel="50000" fill="hold" grpId="1" nodeType="withEffect">
                                  <p:stCondLst>
                                    <p:cond delay="0"/>
                                  </p:stCondLst>
                                  <p:childTnLst>
                                    <p:animMotion origin="layout" path="M 4.16667E-6 -2.22222E-6 L -0.02014 -2.22222E-6 " pathEditMode="relative" rAng="0" ptsTypes="AA">
                                      <p:cBhvr>
                                        <p:cTn id="1066" dur="2000" fill="hold"/>
                                        <p:tgtEl>
                                          <p:spTgt spid="154"/>
                                        </p:tgtEl>
                                        <p:attrNameLst>
                                          <p:attrName>ppt_x</p:attrName>
                                          <p:attrName>ppt_y</p:attrName>
                                        </p:attrNameLst>
                                      </p:cBhvr>
                                      <p:rCtr x="-1007" y="0"/>
                                    </p:animMotion>
                                  </p:childTnLst>
                                </p:cTn>
                              </p:par>
                            </p:childTnLst>
                          </p:cTn>
                        </p:par>
                      </p:childTnLst>
                    </p:cTn>
                  </p:par>
                  <p:par>
                    <p:cTn id="1067" fill="hold">
                      <p:stCondLst>
                        <p:cond delay="indefinite"/>
                      </p:stCondLst>
                      <p:childTnLst>
                        <p:par>
                          <p:cTn id="1068" fill="hold">
                            <p:stCondLst>
                              <p:cond delay="0"/>
                            </p:stCondLst>
                            <p:childTnLst>
                              <p:par>
                                <p:cTn id="1069" presetID="1" presetClass="emph" presetSubtype="2" fill="hold" nodeType="clickEffect">
                                  <p:stCondLst>
                                    <p:cond delay="0"/>
                                  </p:stCondLst>
                                  <p:childTnLst>
                                    <p:animClr clrSpc="rgb" dir="cw">
                                      <p:cBhvr>
                                        <p:cTn id="1070" dur="2000" fill="hold"/>
                                        <p:tgtEl>
                                          <p:spTgt spid="157"/>
                                        </p:tgtEl>
                                        <p:attrNameLst>
                                          <p:attrName>fillcolor</p:attrName>
                                        </p:attrNameLst>
                                      </p:cBhvr>
                                      <p:to>
                                        <a:srgbClr val="808080"/>
                                      </p:to>
                                    </p:animClr>
                                    <p:set>
                                      <p:cBhvr>
                                        <p:cTn id="1071" dur="2000" fill="hold"/>
                                        <p:tgtEl>
                                          <p:spTgt spid="157"/>
                                        </p:tgtEl>
                                        <p:attrNameLst>
                                          <p:attrName>fill.type</p:attrName>
                                        </p:attrNameLst>
                                      </p:cBhvr>
                                      <p:to>
                                        <p:strVal val="solid"/>
                                      </p:to>
                                    </p:set>
                                    <p:set>
                                      <p:cBhvr>
                                        <p:cTn id="1072" dur="2000" fill="hold"/>
                                        <p:tgtEl>
                                          <p:spTgt spid="157"/>
                                        </p:tgtEl>
                                        <p:attrNameLst>
                                          <p:attrName>fill.on</p:attrName>
                                        </p:attrNameLst>
                                      </p:cBhvr>
                                      <p:to>
                                        <p:strVal val="true"/>
                                      </p:to>
                                    </p:set>
                                  </p:childTnLst>
                                </p:cTn>
                              </p:par>
                              <p:par>
                                <p:cTn id="1073" presetID="1" presetClass="emph" presetSubtype="2" fill="hold" nodeType="withEffect">
                                  <p:stCondLst>
                                    <p:cond delay="0"/>
                                  </p:stCondLst>
                                  <p:childTnLst>
                                    <p:animClr clrSpc="rgb" dir="cw">
                                      <p:cBhvr>
                                        <p:cTn id="1074" dur="2000" fill="hold"/>
                                        <p:tgtEl>
                                          <p:spTgt spid="170"/>
                                        </p:tgtEl>
                                        <p:attrNameLst>
                                          <p:attrName>fillcolor</p:attrName>
                                        </p:attrNameLst>
                                      </p:cBhvr>
                                      <p:to>
                                        <a:srgbClr val="808080"/>
                                      </p:to>
                                    </p:animClr>
                                    <p:set>
                                      <p:cBhvr>
                                        <p:cTn id="1075" dur="2000" fill="hold"/>
                                        <p:tgtEl>
                                          <p:spTgt spid="170"/>
                                        </p:tgtEl>
                                        <p:attrNameLst>
                                          <p:attrName>fill.type</p:attrName>
                                        </p:attrNameLst>
                                      </p:cBhvr>
                                      <p:to>
                                        <p:strVal val="solid"/>
                                      </p:to>
                                    </p:set>
                                    <p:set>
                                      <p:cBhvr>
                                        <p:cTn id="1076" dur="2000" fill="hold"/>
                                        <p:tgtEl>
                                          <p:spTgt spid="170"/>
                                        </p:tgtEl>
                                        <p:attrNameLst>
                                          <p:attrName>fill.on</p:attrName>
                                        </p:attrNameLst>
                                      </p:cBhvr>
                                      <p:to>
                                        <p:strVal val="true"/>
                                      </p:to>
                                    </p:set>
                                  </p:childTnLst>
                                </p:cTn>
                              </p:par>
                              <p:par>
                                <p:cTn id="1077" presetID="1" presetClass="emph" presetSubtype="2" fill="hold" nodeType="withEffect">
                                  <p:stCondLst>
                                    <p:cond delay="0"/>
                                  </p:stCondLst>
                                  <p:childTnLst>
                                    <p:animClr clrSpc="rgb" dir="cw">
                                      <p:cBhvr>
                                        <p:cTn id="1078" dur="2000" fill="hold"/>
                                        <p:tgtEl>
                                          <p:spTgt spid="150"/>
                                        </p:tgtEl>
                                        <p:attrNameLst>
                                          <p:attrName>fillcolor</p:attrName>
                                        </p:attrNameLst>
                                      </p:cBhvr>
                                      <p:to>
                                        <a:srgbClr val="808080"/>
                                      </p:to>
                                    </p:animClr>
                                    <p:set>
                                      <p:cBhvr>
                                        <p:cTn id="1079" dur="2000" fill="hold"/>
                                        <p:tgtEl>
                                          <p:spTgt spid="150"/>
                                        </p:tgtEl>
                                        <p:attrNameLst>
                                          <p:attrName>fill.type</p:attrName>
                                        </p:attrNameLst>
                                      </p:cBhvr>
                                      <p:to>
                                        <p:strVal val="solid"/>
                                      </p:to>
                                    </p:set>
                                    <p:set>
                                      <p:cBhvr>
                                        <p:cTn id="1080" dur="2000" fill="hold"/>
                                        <p:tgtEl>
                                          <p:spTgt spid="150"/>
                                        </p:tgtEl>
                                        <p:attrNameLst>
                                          <p:attrName>fill.on</p:attrName>
                                        </p:attrNameLst>
                                      </p:cBhvr>
                                      <p:to>
                                        <p:strVal val="true"/>
                                      </p:to>
                                    </p:set>
                                  </p:childTnLst>
                                </p:cTn>
                              </p:par>
                              <p:par>
                                <p:cTn id="1081" presetID="1" presetClass="emph" presetSubtype="2" fill="hold" nodeType="withEffect">
                                  <p:stCondLst>
                                    <p:cond delay="0"/>
                                  </p:stCondLst>
                                  <p:childTnLst>
                                    <p:animClr clrSpc="rgb" dir="cw">
                                      <p:cBhvr>
                                        <p:cTn id="1082" dur="2000" fill="hold"/>
                                        <p:tgtEl>
                                          <p:spTgt spid="190"/>
                                        </p:tgtEl>
                                        <p:attrNameLst>
                                          <p:attrName>fillcolor</p:attrName>
                                        </p:attrNameLst>
                                      </p:cBhvr>
                                      <p:to>
                                        <a:srgbClr val="808080"/>
                                      </p:to>
                                    </p:animClr>
                                    <p:set>
                                      <p:cBhvr>
                                        <p:cTn id="1083" dur="2000" fill="hold"/>
                                        <p:tgtEl>
                                          <p:spTgt spid="190"/>
                                        </p:tgtEl>
                                        <p:attrNameLst>
                                          <p:attrName>fill.type</p:attrName>
                                        </p:attrNameLst>
                                      </p:cBhvr>
                                      <p:to>
                                        <p:strVal val="solid"/>
                                      </p:to>
                                    </p:set>
                                    <p:set>
                                      <p:cBhvr>
                                        <p:cTn id="1084" dur="2000" fill="hold"/>
                                        <p:tgtEl>
                                          <p:spTgt spid="190"/>
                                        </p:tgtEl>
                                        <p:attrNameLst>
                                          <p:attrName>fill.on</p:attrName>
                                        </p:attrNameLst>
                                      </p:cBhvr>
                                      <p:to>
                                        <p:strVal val="true"/>
                                      </p:to>
                                    </p:set>
                                  </p:childTnLst>
                                </p:cTn>
                              </p:par>
                              <p:par>
                                <p:cTn id="1085" presetID="1" presetClass="emph" presetSubtype="2" fill="hold" nodeType="withEffect">
                                  <p:stCondLst>
                                    <p:cond delay="0"/>
                                  </p:stCondLst>
                                  <p:childTnLst>
                                    <p:animClr clrSpc="rgb" dir="cw">
                                      <p:cBhvr>
                                        <p:cTn id="1086" dur="2000" fill="hold"/>
                                        <p:tgtEl>
                                          <p:spTgt spid="202"/>
                                        </p:tgtEl>
                                        <p:attrNameLst>
                                          <p:attrName>fillcolor</p:attrName>
                                        </p:attrNameLst>
                                      </p:cBhvr>
                                      <p:to>
                                        <a:srgbClr val="808080"/>
                                      </p:to>
                                    </p:animClr>
                                    <p:set>
                                      <p:cBhvr>
                                        <p:cTn id="1087" dur="2000" fill="hold"/>
                                        <p:tgtEl>
                                          <p:spTgt spid="202"/>
                                        </p:tgtEl>
                                        <p:attrNameLst>
                                          <p:attrName>fill.type</p:attrName>
                                        </p:attrNameLst>
                                      </p:cBhvr>
                                      <p:to>
                                        <p:strVal val="solid"/>
                                      </p:to>
                                    </p:set>
                                    <p:set>
                                      <p:cBhvr>
                                        <p:cTn id="1088" dur="2000" fill="hold"/>
                                        <p:tgtEl>
                                          <p:spTgt spid="202"/>
                                        </p:tgtEl>
                                        <p:attrNameLst>
                                          <p:attrName>fill.on</p:attrName>
                                        </p:attrNameLst>
                                      </p:cBhvr>
                                      <p:to>
                                        <p:strVal val="true"/>
                                      </p:to>
                                    </p:set>
                                  </p:childTnLst>
                                </p:cTn>
                              </p:par>
                              <p:par>
                                <p:cTn id="1089" presetID="1" presetClass="emph" presetSubtype="2" fill="hold" nodeType="withEffect">
                                  <p:stCondLst>
                                    <p:cond delay="0"/>
                                  </p:stCondLst>
                                  <p:childTnLst>
                                    <p:animClr clrSpc="rgb" dir="cw">
                                      <p:cBhvr>
                                        <p:cTn id="1090" dur="2000" fill="hold"/>
                                        <p:tgtEl>
                                          <p:spTgt spid="201"/>
                                        </p:tgtEl>
                                        <p:attrNameLst>
                                          <p:attrName>fillcolor</p:attrName>
                                        </p:attrNameLst>
                                      </p:cBhvr>
                                      <p:to>
                                        <a:srgbClr val="808080"/>
                                      </p:to>
                                    </p:animClr>
                                    <p:set>
                                      <p:cBhvr>
                                        <p:cTn id="1091" dur="2000" fill="hold"/>
                                        <p:tgtEl>
                                          <p:spTgt spid="201"/>
                                        </p:tgtEl>
                                        <p:attrNameLst>
                                          <p:attrName>fill.type</p:attrName>
                                        </p:attrNameLst>
                                      </p:cBhvr>
                                      <p:to>
                                        <p:strVal val="solid"/>
                                      </p:to>
                                    </p:set>
                                    <p:set>
                                      <p:cBhvr>
                                        <p:cTn id="1092" dur="2000" fill="hold"/>
                                        <p:tgtEl>
                                          <p:spTgt spid="201"/>
                                        </p:tgtEl>
                                        <p:attrNameLst>
                                          <p:attrName>fill.on</p:attrName>
                                        </p:attrNameLst>
                                      </p:cBhvr>
                                      <p:to>
                                        <p:strVal val="true"/>
                                      </p:to>
                                    </p:set>
                                  </p:childTnLst>
                                </p:cTn>
                              </p:par>
                              <p:par>
                                <p:cTn id="1093" presetID="1" presetClass="emph" presetSubtype="2" fill="hold" nodeType="withEffect">
                                  <p:stCondLst>
                                    <p:cond delay="0"/>
                                  </p:stCondLst>
                                  <p:childTnLst>
                                    <p:animClr clrSpc="rgb" dir="cw">
                                      <p:cBhvr>
                                        <p:cTn id="1094" dur="2000" fill="hold"/>
                                        <p:tgtEl>
                                          <p:spTgt spid="193"/>
                                        </p:tgtEl>
                                        <p:attrNameLst>
                                          <p:attrName>fillcolor</p:attrName>
                                        </p:attrNameLst>
                                      </p:cBhvr>
                                      <p:to>
                                        <a:srgbClr val="808080"/>
                                      </p:to>
                                    </p:animClr>
                                    <p:set>
                                      <p:cBhvr>
                                        <p:cTn id="1095" dur="2000" fill="hold"/>
                                        <p:tgtEl>
                                          <p:spTgt spid="193"/>
                                        </p:tgtEl>
                                        <p:attrNameLst>
                                          <p:attrName>fill.type</p:attrName>
                                        </p:attrNameLst>
                                      </p:cBhvr>
                                      <p:to>
                                        <p:strVal val="solid"/>
                                      </p:to>
                                    </p:set>
                                    <p:set>
                                      <p:cBhvr>
                                        <p:cTn id="1096" dur="2000" fill="hold"/>
                                        <p:tgtEl>
                                          <p:spTgt spid="193"/>
                                        </p:tgtEl>
                                        <p:attrNameLst>
                                          <p:attrName>fill.on</p:attrName>
                                        </p:attrNameLst>
                                      </p:cBhvr>
                                      <p:to>
                                        <p:strVal val="true"/>
                                      </p:to>
                                    </p:set>
                                  </p:childTnLst>
                                </p:cTn>
                              </p:par>
                              <p:par>
                                <p:cTn id="1097" presetID="1" presetClass="emph" presetSubtype="2" fill="hold" nodeType="withEffect">
                                  <p:stCondLst>
                                    <p:cond delay="0"/>
                                  </p:stCondLst>
                                  <p:childTnLst>
                                    <p:animClr clrSpc="rgb" dir="cw">
                                      <p:cBhvr>
                                        <p:cTn id="1098" dur="2000" fill="hold"/>
                                        <p:tgtEl>
                                          <p:spTgt spid="194"/>
                                        </p:tgtEl>
                                        <p:attrNameLst>
                                          <p:attrName>fillcolor</p:attrName>
                                        </p:attrNameLst>
                                      </p:cBhvr>
                                      <p:to>
                                        <a:srgbClr val="808080"/>
                                      </p:to>
                                    </p:animClr>
                                    <p:set>
                                      <p:cBhvr>
                                        <p:cTn id="1099" dur="2000" fill="hold"/>
                                        <p:tgtEl>
                                          <p:spTgt spid="194"/>
                                        </p:tgtEl>
                                        <p:attrNameLst>
                                          <p:attrName>fill.type</p:attrName>
                                        </p:attrNameLst>
                                      </p:cBhvr>
                                      <p:to>
                                        <p:strVal val="solid"/>
                                      </p:to>
                                    </p:set>
                                    <p:set>
                                      <p:cBhvr>
                                        <p:cTn id="1100" dur="2000" fill="hold"/>
                                        <p:tgtEl>
                                          <p:spTgt spid="194"/>
                                        </p:tgtEl>
                                        <p:attrNameLst>
                                          <p:attrName>fill.on</p:attrName>
                                        </p:attrNameLst>
                                      </p:cBhvr>
                                      <p:to>
                                        <p:strVal val="true"/>
                                      </p:to>
                                    </p:set>
                                  </p:childTnLst>
                                </p:cTn>
                              </p:par>
                              <p:par>
                                <p:cTn id="1101" presetID="1" presetClass="emph" presetSubtype="2" fill="hold" nodeType="withEffect">
                                  <p:stCondLst>
                                    <p:cond delay="0"/>
                                  </p:stCondLst>
                                  <p:childTnLst>
                                    <p:animClr clrSpc="rgb" dir="cw">
                                      <p:cBhvr>
                                        <p:cTn id="1102" dur="2000" fill="hold"/>
                                        <p:tgtEl>
                                          <p:spTgt spid="151"/>
                                        </p:tgtEl>
                                        <p:attrNameLst>
                                          <p:attrName>fillcolor</p:attrName>
                                        </p:attrNameLst>
                                      </p:cBhvr>
                                      <p:to>
                                        <a:srgbClr val="808080"/>
                                      </p:to>
                                    </p:animClr>
                                    <p:set>
                                      <p:cBhvr>
                                        <p:cTn id="1103" dur="2000" fill="hold"/>
                                        <p:tgtEl>
                                          <p:spTgt spid="151"/>
                                        </p:tgtEl>
                                        <p:attrNameLst>
                                          <p:attrName>fill.type</p:attrName>
                                        </p:attrNameLst>
                                      </p:cBhvr>
                                      <p:to>
                                        <p:strVal val="solid"/>
                                      </p:to>
                                    </p:set>
                                    <p:set>
                                      <p:cBhvr>
                                        <p:cTn id="1104" dur="2000" fill="hold"/>
                                        <p:tgtEl>
                                          <p:spTgt spid="151"/>
                                        </p:tgtEl>
                                        <p:attrNameLst>
                                          <p:attrName>fill.on</p:attrName>
                                        </p:attrNameLst>
                                      </p:cBhvr>
                                      <p:to>
                                        <p:strVal val="true"/>
                                      </p:to>
                                    </p:set>
                                  </p:childTnLst>
                                </p:cTn>
                              </p:par>
                              <p:par>
                                <p:cTn id="1105" presetID="1" presetClass="emph" presetSubtype="2" fill="hold" nodeType="withEffect">
                                  <p:stCondLst>
                                    <p:cond delay="0"/>
                                  </p:stCondLst>
                                  <p:childTnLst>
                                    <p:animClr clrSpc="rgb" dir="cw">
                                      <p:cBhvr>
                                        <p:cTn id="1106" dur="2000" fill="hold"/>
                                        <p:tgtEl>
                                          <p:spTgt spid="195"/>
                                        </p:tgtEl>
                                        <p:attrNameLst>
                                          <p:attrName>fillcolor</p:attrName>
                                        </p:attrNameLst>
                                      </p:cBhvr>
                                      <p:to>
                                        <a:srgbClr val="808080"/>
                                      </p:to>
                                    </p:animClr>
                                    <p:set>
                                      <p:cBhvr>
                                        <p:cTn id="1107" dur="2000" fill="hold"/>
                                        <p:tgtEl>
                                          <p:spTgt spid="195"/>
                                        </p:tgtEl>
                                        <p:attrNameLst>
                                          <p:attrName>fill.type</p:attrName>
                                        </p:attrNameLst>
                                      </p:cBhvr>
                                      <p:to>
                                        <p:strVal val="solid"/>
                                      </p:to>
                                    </p:set>
                                    <p:set>
                                      <p:cBhvr>
                                        <p:cTn id="1108" dur="2000" fill="hold"/>
                                        <p:tgtEl>
                                          <p:spTgt spid="195"/>
                                        </p:tgtEl>
                                        <p:attrNameLst>
                                          <p:attrName>fill.on</p:attrName>
                                        </p:attrNameLst>
                                      </p:cBhvr>
                                      <p:to>
                                        <p:strVal val="true"/>
                                      </p:to>
                                    </p:set>
                                  </p:childTnLst>
                                </p:cTn>
                              </p:par>
                              <p:par>
                                <p:cTn id="1109" presetID="1" presetClass="emph" presetSubtype="2" fill="hold" nodeType="withEffect">
                                  <p:stCondLst>
                                    <p:cond delay="0"/>
                                  </p:stCondLst>
                                  <p:childTnLst>
                                    <p:animClr clrSpc="rgb" dir="cw">
                                      <p:cBhvr>
                                        <p:cTn id="1110" dur="2000" fill="hold"/>
                                        <p:tgtEl>
                                          <p:spTgt spid="153"/>
                                        </p:tgtEl>
                                        <p:attrNameLst>
                                          <p:attrName>fillcolor</p:attrName>
                                        </p:attrNameLst>
                                      </p:cBhvr>
                                      <p:to>
                                        <a:srgbClr val="808080"/>
                                      </p:to>
                                    </p:animClr>
                                    <p:set>
                                      <p:cBhvr>
                                        <p:cTn id="1111" dur="2000" fill="hold"/>
                                        <p:tgtEl>
                                          <p:spTgt spid="153"/>
                                        </p:tgtEl>
                                        <p:attrNameLst>
                                          <p:attrName>fill.type</p:attrName>
                                        </p:attrNameLst>
                                      </p:cBhvr>
                                      <p:to>
                                        <p:strVal val="solid"/>
                                      </p:to>
                                    </p:set>
                                    <p:set>
                                      <p:cBhvr>
                                        <p:cTn id="1112" dur="2000" fill="hold"/>
                                        <p:tgtEl>
                                          <p:spTgt spid="153"/>
                                        </p:tgtEl>
                                        <p:attrNameLst>
                                          <p:attrName>fill.on</p:attrName>
                                        </p:attrNameLst>
                                      </p:cBhvr>
                                      <p:to>
                                        <p:strVal val="true"/>
                                      </p:to>
                                    </p:set>
                                  </p:childTnLst>
                                </p:cTn>
                              </p:par>
                              <p:par>
                                <p:cTn id="1113" presetID="1" presetClass="emph" presetSubtype="2" fill="hold" nodeType="withEffect">
                                  <p:stCondLst>
                                    <p:cond delay="0"/>
                                  </p:stCondLst>
                                  <p:childTnLst>
                                    <p:animClr clrSpc="rgb" dir="cw">
                                      <p:cBhvr>
                                        <p:cTn id="1114" dur="2000" fill="hold"/>
                                        <p:tgtEl>
                                          <p:spTgt spid="166"/>
                                        </p:tgtEl>
                                        <p:attrNameLst>
                                          <p:attrName>fillcolor</p:attrName>
                                        </p:attrNameLst>
                                      </p:cBhvr>
                                      <p:to>
                                        <a:srgbClr val="808080"/>
                                      </p:to>
                                    </p:animClr>
                                    <p:set>
                                      <p:cBhvr>
                                        <p:cTn id="1115" dur="2000" fill="hold"/>
                                        <p:tgtEl>
                                          <p:spTgt spid="166"/>
                                        </p:tgtEl>
                                        <p:attrNameLst>
                                          <p:attrName>fill.type</p:attrName>
                                        </p:attrNameLst>
                                      </p:cBhvr>
                                      <p:to>
                                        <p:strVal val="solid"/>
                                      </p:to>
                                    </p:set>
                                    <p:set>
                                      <p:cBhvr>
                                        <p:cTn id="1116" dur="2000" fill="hold"/>
                                        <p:tgtEl>
                                          <p:spTgt spid="166"/>
                                        </p:tgtEl>
                                        <p:attrNameLst>
                                          <p:attrName>fill.on</p:attrName>
                                        </p:attrNameLst>
                                      </p:cBhvr>
                                      <p:to>
                                        <p:strVal val="true"/>
                                      </p:to>
                                    </p:set>
                                  </p:childTnLst>
                                </p:cTn>
                              </p:par>
                              <p:par>
                                <p:cTn id="1117" presetID="1" presetClass="emph" presetSubtype="2" fill="hold" nodeType="withEffect">
                                  <p:stCondLst>
                                    <p:cond delay="0"/>
                                  </p:stCondLst>
                                  <p:childTnLst>
                                    <p:animClr clrSpc="rgb" dir="cw">
                                      <p:cBhvr>
                                        <p:cTn id="1118" dur="2000" fill="hold"/>
                                        <p:tgtEl>
                                          <p:spTgt spid="167"/>
                                        </p:tgtEl>
                                        <p:attrNameLst>
                                          <p:attrName>fillcolor</p:attrName>
                                        </p:attrNameLst>
                                      </p:cBhvr>
                                      <p:to>
                                        <a:srgbClr val="808080"/>
                                      </p:to>
                                    </p:animClr>
                                    <p:set>
                                      <p:cBhvr>
                                        <p:cTn id="1119" dur="2000" fill="hold"/>
                                        <p:tgtEl>
                                          <p:spTgt spid="167"/>
                                        </p:tgtEl>
                                        <p:attrNameLst>
                                          <p:attrName>fill.type</p:attrName>
                                        </p:attrNameLst>
                                      </p:cBhvr>
                                      <p:to>
                                        <p:strVal val="solid"/>
                                      </p:to>
                                    </p:set>
                                    <p:set>
                                      <p:cBhvr>
                                        <p:cTn id="1120" dur="2000" fill="hold"/>
                                        <p:tgtEl>
                                          <p:spTgt spid="167"/>
                                        </p:tgtEl>
                                        <p:attrNameLst>
                                          <p:attrName>fill.on</p:attrName>
                                        </p:attrNameLst>
                                      </p:cBhvr>
                                      <p:to>
                                        <p:strVal val="true"/>
                                      </p:to>
                                    </p:set>
                                  </p:childTnLst>
                                </p:cTn>
                              </p:par>
                              <p:par>
                                <p:cTn id="1121" presetID="1" presetClass="emph" presetSubtype="2" fill="hold" nodeType="withEffect">
                                  <p:stCondLst>
                                    <p:cond delay="0"/>
                                  </p:stCondLst>
                                  <p:childTnLst>
                                    <p:animClr clrSpc="rgb" dir="cw">
                                      <p:cBhvr>
                                        <p:cTn id="1122" dur="2000" fill="hold"/>
                                        <p:tgtEl>
                                          <p:spTgt spid="168"/>
                                        </p:tgtEl>
                                        <p:attrNameLst>
                                          <p:attrName>fillcolor</p:attrName>
                                        </p:attrNameLst>
                                      </p:cBhvr>
                                      <p:to>
                                        <a:srgbClr val="808080"/>
                                      </p:to>
                                    </p:animClr>
                                    <p:set>
                                      <p:cBhvr>
                                        <p:cTn id="1123" dur="2000" fill="hold"/>
                                        <p:tgtEl>
                                          <p:spTgt spid="168"/>
                                        </p:tgtEl>
                                        <p:attrNameLst>
                                          <p:attrName>fill.type</p:attrName>
                                        </p:attrNameLst>
                                      </p:cBhvr>
                                      <p:to>
                                        <p:strVal val="solid"/>
                                      </p:to>
                                    </p:set>
                                    <p:set>
                                      <p:cBhvr>
                                        <p:cTn id="1124" dur="2000" fill="hold"/>
                                        <p:tgtEl>
                                          <p:spTgt spid="168"/>
                                        </p:tgtEl>
                                        <p:attrNameLst>
                                          <p:attrName>fill.on</p:attrName>
                                        </p:attrNameLst>
                                      </p:cBhvr>
                                      <p:to>
                                        <p:strVal val="true"/>
                                      </p:to>
                                    </p:set>
                                  </p:childTnLst>
                                </p:cTn>
                              </p:par>
                              <p:par>
                                <p:cTn id="1125" presetID="1" presetClass="emph" presetSubtype="2" fill="hold" nodeType="withEffect">
                                  <p:stCondLst>
                                    <p:cond delay="0"/>
                                  </p:stCondLst>
                                  <p:childTnLst>
                                    <p:animClr clrSpc="rgb" dir="cw">
                                      <p:cBhvr>
                                        <p:cTn id="1126" dur="2000" fill="hold"/>
                                        <p:tgtEl>
                                          <p:spTgt spid="199"/>
                                        </p:tgtEl>
                                        <p:attrNameLst>
                                          <p:attrName>fillcolor</p:attrName>
                                        </p:attrNameLst>
                                      </p:cBhvr>
                                      <p:to>
                                        <a:srgbClr val="808080"/>
                                      </p:to>
                                    </p:animClr>
                                    <p:set>
                                      <p:cBhvr>
                                        <p:cTn id="1127" dur="2000" fill="hold"/>
                                        <p:tgtEl>
                                          <p:spTgt spid="199"/>
                                        </p:tgtEl>
                                        <p:attrNameLst>
                                          <p:attrName>fill.type</p:attrName>
                                        </p:attrNameLst>
                                      </p:cBhvr>
                                      <p:to>
                                        <p:strVal val="solid"/>
                                      </p:to>
                                    </p:set>
                                    <p:set>
                                      <p:cBhvr>
                                        <p:cTn id="1128" dur="2000" fill="hold"/>
                                        <p:tgtEl>
                                          <p:spTgt spid="199"/>
                                        </p:tgtEl>
                                        <p:attrNameLst>
                                          <p:attrName>fill.on</p:attrName>
                                        </p:attrNameLst>
                                      </p:cBhvr>
                                      <p:to>
                                        <p:strVal val="true"/>
                                      </p:to>
                                    </p:set>
                                  </p:childTnLst>
                                </p:cTn>
                              </p:par>
                              <p:par>
                                <p:cTn id="1129" presetID="1" presetClass="emph" presetSubtype="2" fill="hold" nodeType="withEffect">
                                  <p:stCondLst>
                                    <p:cond delay="0"/>
                                  </p:stCondLst>
                                  <p:childTnLst>
                                    <p:animClr clrSpc="rgb" dir="cw">
                                      <p:cBhvr>
                                        <p:cTn id="1130" dur="2000" fill="hold"/>
                                        <p:tgtEl>
                                          <p:spTgt spid="181"/>
                                        </p:tgtEl>
                                        <p:attrNameLst>
                                          <p:attrName>fillcolor</p:attrName>
                                        </p:attrNameLst>
                                      </p:cBhvr>
                                      <p:to>
                                        <a:srgbClr val="808080"/>
                                      </p:to>
                                    </p:animClr>
                                    <p:set>
                                      <p:cBhvr>
                                        <p:cTn id="1131" dur="2000" fill="hold"/>
                                        <p:tgtEl>
                                          <p:spTgt spid="181"/>
                                        </p:tgtEl>
                                        <p:attrNameLst>
                                          <p:attrName>fill.type</p:attrName>
                                        </p:attrNameLst>
                                      </p:cBhvr>
                                      <p:to>
                                        <p:strVal val="solid"/>
                                      </p:to>
                                    </p:set>
                                    <p:set>
                                      <p:cBhvr>
                                        <p:cTn id="1132" dur="2000" fill="hold"/>
                                        <p:tgtEl>
                                          <p:spTgt spid="181"/>
                                        </p:tgtEl>
                                        <p:attrNameLst>
                                          <p:attrName>fill.on</p:attrName>
                                        </p:attrNameLst>
                                      </p:cBhvr>
                                      <p:to>
                                        <p:strVal val="true"/>
                                      </p:to>
                                    </p:set>
                                  </p:childTnLst>
                                </p:cTn>
                              </p:par>
                              <p:par>
                                <p:cTn id="1133" presetID="1" presetClass="emph" presetSubtype="2" fill="hold" nodeType="withEffect">
                                  <p:stCondLst>
                                    <p:cond delay="0"/>
                                  </p:stCondLst>
                                  <p:childTnLst>
                                    <p:animClr clrSpc="rgb" dir="cw">
                                      <p:cBhvr>
                                        <p:cTn id="1134" dur="2000" fill="hold"/>
                                        <p:tgtEl>
                                          <p:spTgt spid="185"/>
                                        </p:tgtEl>
                                        <p:attrNameLst>
                                          <p:attrName>fillcolor</p:attrName>
                                        </p:attrNameLst>
                                      </p:cBhvr>
                                      <p:to>
                                        <a:srgbClr val="808080"/>
                                      </p:to>
                                    </p:animClr>
                                    <p:set>
                                      <p:cBhvr>
                                        <p:cTn id="1135" dur="2000" fill="hold"/>
                                        <p:tgtEl>
                                          <p:spTgt spid="185"/>
                                        </p:tgtEl>
                                        <p:attrNameLst>
                                          <p:attrName>fill.type</p:attrName>
                                        </p:attrNameLst>
                                      </p:cBhvr>
                                      <p:to>
                                        <p:strVal val="solid"/>
                                      </p:to>
                                    </p:set>
                                    <p:set>
                                      <p:cBhvr>
                                        <p:cTn id="1136" dur="2000" fill="hold"/>
                                        <p:tgtEl>
                                          <p:spTgt spid="185"/>
                                        </p:tgtEl>
                                        <p:attrNameLst>
                                          <p:attrName>fill.on</p:attrName>
                                        </p:attrNameLst>
                                      </p:cBhvr>
                                      <p:to>
                                        <p:strVal val="true"/>
                                      </p:to>
                                    </p:set>
                                  </p:childTnLst>
                                </p:cTn>
                              </p:par>
                              <p:par>
                                <p:cTn id="1137" presetID="1" presetClass="emph" presetSubtype="2" fill="hold" nodeType="withEffect">
                                  <p:stCondLst>
                                    <p:cond delay="0"/>
                                  </p:stCondLst>
                                  <p:childTnLst>
                                    <p:animClr clrSpc="rgb" dir="cw">
                                      <p:cBhvr>
                                        <p:cTn id="1138" dur="2000" fill="hold"/>
                                        <p:tgtEl>
                                          <p:spTgt spid="172"/>
                                        </p:tgtEl>
                                        <p:attrNameLst>
                                          <p:attrName>fillcolor</p:attrName>
                                        </p:attrNameLst>
                                      </p:cBhvr>
                                      <p:to>
                                        <a:srgbClr val="808080"/>
                                      </p:to>
                                    </p:animClr>
                                    <p:set>
                                      <p:cBhvr>
                                        <p:cTn id="1139" dur="2000" fill="hold"/>
                                        <p:tgtEl>
                                          <p:spTgt spid="172"/>
                                        </p:tgtEl>
                                        <p:attrNameLst>
                                          <p:attrName>fill.type</p:attrName>
                                        </p:attrNameLst>
                                      </p:cBhvr>
                                      <p:to>
                                        <p:strVal val="solid"/>
                                      </p:to>
                                    </p:set>
                                    <p:set>
                                      <p:cBhvr>
                                        <p:cTn id="1140" dur="2000" fill="hold"/>
                                        <p:tgtEl>
                                          <p:spTgt spid="172"/>
                                        </p:tgtEl>
                                        <p:attrNameLst>
                                          <p:attrName>fill.on</p:attrName>
                                        </p:attrNameLst>
                                      </p:cBhvr>
                                      <p:to>
                                        <p:strVal val="true"/>
                                      </p:to>
                                    </p:set>
                                  </p:childTnLst>
                                </p:cTn>
                              </p:par>
                              <p:par>
                                <p:cTn id="1141" presetID="1" presetClass="emph" presetSubtype="2" fill="hold" nodeType="withEffect">
                                  <p:stCondLst>
                                    <p:cond delay="0"/>
                                  </p:stCondLst>
                                  <p:childTnLst>
                                    <p:animClr clrSpc="rgb" dir="cw">
                                      <p:cBhvr>
                                        <p:cTn id="1142" dur="2000" fill="hold"/>
                                        <p:tgtEl>
                                          <p:spTgt spid="158"/>
                                        </p:tgtEl>
                                        <p:attrNameLst>
                                          <p:attrName>fillcolor</p:attrName>
                                        </p:attrNameLst>
                                      </p:cBhvr>
                                      <p:to>
                                        <a:srgbClr val="808080"/>
                                      </p:to>
                                    </p:animClr>
                                    <p:set>
                                      <p:cBhvr>
                                        <p:cTn id="1143" dur="2000" fill="hold"/>
                                        <p:tgtEl>
                                          <p:spTgt spid="158"/>
                                        </p:tgtEl>
                                        <p:attrNameLst>
                                          <p:attrName>fill.type</p:attrName>
                                        </p:attrNameLst>
                                      </p:cBhvr>
                                      <p:to>
                                        <p:strVal val="solid"/>
                                      </p:to>
                                    </p:set>
                                    <p:set>
                                      <p:cBhvr>
                                        <p:cTn id="1144" dur="2000" fill="hold"/>
                                        <p:tgtEl>
                                          <p:spTgt spid="158"/>
                                        </p:tgtEl>
                                        <p:attrNameLst>
                                          <p:attrName>fill.on</p:attrName>
                                        </p:attrNameLst>
                                      </p:cBhvr>
                                      <p:to>
                                        <p:strVal val="true"/>
                                      </p:to>
                                    </p:set>
                                  </p:childTnLst>
                                </p:cTn>
                              </p:par>
                              <p:par>
                                <p:cTn id="1145" presetID="1" presetClass="emph" presetSubtype="2" fill="hold" nodeType="withEffect">
                                  <p:stCondLst>
                                    <p:cond delay="0"/>
                                  </p:stCondLst>
                                  <p:childTnLst>
                                    <p:animClr clrSpc="rgb" dir="cw">
                                      <p:cBhvr>
                                        <p:cTn id="1146" dur="2000" fill="hold"/>
                                        <p:tgtEl>
                                          <p:spTgt spid="184"/>
                                        </p:tgtEl>
                                        <p:attrNameLst>
                                          <p:attrName>fillcolor</p:attrName>
                                        </p:attrNameLst>
                                      </p:cBhvr>
                                      <p:to>
                                        <a:srgbClr val="808080"/>
                                      </p:to>
                                    </p:animClr>
                                    <p:set>
                                      <p:cBhvr>
                                        <p:cTn id="1147" dur="2000" fill="hold"/>
                                        <p:tgtEl>
                                          <p:spTgt spid="184"/>
                                        </p:tgtEl>
                                        <p:attrNameLst>
                                          <p:attrName>fill.type</p:attrName>
                                        </p:attrNameLst>
                                      </p:cBhvr>
                                      <p:to>
                                        <p:strVal val="solid"/>
                                      </p:to>
                                    </p:set>
                                    <p:set>
                                      <p:cBhvr>
                                        <p:cTn id="1148" dur="2000" fill="hold"/>
                                        <p:tgtEl>
                                          <p:spTgt spid="184"/>
                                        </p:tgtEl>
                                        <p:attrNameLst>
                                          <p:attrName>fill.on</p:attrName>
                                        </p:attrNameLst>
                                      </p:cBhvr>
                                      <p:to>
                                        <p:strVal val="true"/>
                                      </p:to>
                                    </p:set>
                                  </p:childTnLst>
                                </p:cTn>
                              </p:par>
                              <p:par>
                                <p:cTn id="1149" presetID="1" presetClass="emph" presetSubtype="2" fill="hold" nodeType="withEffect">
                                  <p:stCondLst>
                                    <p:cond delay="0"/>
                                  </p:stCondLst>
                                  <p:childTnLst>
                                    <p:animClr clrSpc="rgb" dir="cw">
                                      <p:cBhvr>
                                        <p:cTn id="1150" dur="2000" fill="hold"/>
                                        <p:tgtEl>
                                          <p:spTgt spid="187"/>
                                        </p:tgtEl>
                                        <p:attrNameLst>
                                          <p:attrName>fillcolor</p:attrName>
                                        </p:attrNameLst>
                                      </p:cBhvr>
                                      <p:to>
                                        <a:srgbClr val="808080"/>
                                      </p:to>
                                    </p:animClr>
                                    <p:set>
                                      <p:cBhvr>
                                        <p:cTn id="1151" dur="2000" fill="hold"/>
                                        <p:tgtEl>
                                          <p:spTgt spid="187"/>
                                        </p:tgtEl>
                                        <p:attrNameLst>
                                          <p:attrName>fill.type</p:attrName>
                                        </p:attrNameLst>
                                      </p:cBhvr>
                                      <p:to>
                                        <p:strVal val="solid"/>
                                      </p:to>
                                    </p:set>
                                    <p:set>
                                      <p:cBhvr>
                                        <p:cTn id="1152" dur="2000" fill="hold"/>
                                        <p:tgtEl>
                                          <p:spTgt spid="187"/>
                                        </p:tgtEl>
                                        <p:attrNameLst>
                                          <p:attrName>fill.on</p:attrName>
                                        </p:attrNameLst>
                                      </p:cBhvr>
                                      <p:to>
                                        <p:strVal val="true"/>
                                      </p:to>
                                    </p:set>
                                  </p:childTnLst>
                                </p:cTn>
                              </p:par>
                              <p:par>
                                <p:cTn id="1153" presetID="1" presetClass="emph" presetSubtype="2" fill="hold" nodeType="withEffect">
                                  <p:stCondLst>
                                    <p:cond delay="0"/>
                                  </p:stCondLst>
                                  <p:childTnLst>
                                    <p:animClr clrSpc="rgb" dir="cw">
                                      <p:cBhvr>
                                        <p:cTn id="1154" dur="2000" fill="hold"/>
                                        <p:tgtEl>
                                          <p:spTgt spid="186"/>
                                        </p:tgtEl>
                                        <p:attrNameLst>
                                          <p:attrName>fillcolor</p:attrName>
                                        </p:attrNameLst>
                                      </p:cBhvr>
                                      <p:to>
                                        <a:srgbClr val="808080"/>
                                      </p:to>
                                    </p:animClr>
                                    <p:set>
                                      <p:cBhvr>
                                        <p:cTn id="1155" dur="2000" fill="hold"/>
                                        <p:tgtEl>
                                          <p:spTgt spid="186"/>
                                        </p:tgtEl>
                                        <p:attrNameLst>
                                          <p:attrName>fill.type</p:attrName>
                                        </p:attrNameLst>
                                      </p:cBhvr>
                                      <p:to>
                                        <p:strVal val="solid"/>
                                      </p:to>
                                    </p:set>
                                    <p:set>
                                      <p:cBhvr>
                                        <p:cTn id="1156" dur="2000" fill="hold"/>
                                        <p:tgtEl>
                                          <p:spTgt spid="186"/>
                                        </p:tgtEl>
                                        <p:attrNameLst>
                                          <p:attrName>fill.on</p:attrName>
                                        </p:attrNameLst>
                                      </p:cBhvr>
                                      <p:to>
                                        <p:strVal val="true"/>
                                      </p:to>
                                    </p:set>
                                  </p:childTnLst>
                                </p:cTn>
                              </p:par>
                              <p:par>
                                <p:cTn id="1157" presetID="1" presetClass="emph" presetSubtype="2" fill="hold" nodeType="withEffect">
                                  <p:stCondLst>
                                    <p:cond delay="0"/>
                                  </p:stCondLst>
                                  <p:childTnLst>
                                    <p:animClr clrSpc="rgb" dir="cw">
                                      <p:cBhvr>
                                        <p:cTn id="1158" dur="2000" fill="hold"/>
                                        <p:tgtEl>
                                          <p:spTgt spid="160"/>
                                        </p:tgtEl>
                                        <p:attrNameLst>
                                          <p:attrName>fillcolor</p:attrName>
                                        </p:attrNameLst>
                                      </p:cBhvr>
                                      <p:to>
                                        <a:srgbClr val="808080"/>
                                      </p:to>
                                    </p:animClr>
                                    <p:set>
                                      <p:cBhvr>
                                        <p:cTn id="1159" dur="2000" fill="hold"/>
                                        <p:tgtEl>
                                          <p:spTgt spid="160"/>
                                        </p:tgtEl>
                                        <p:attrNameLst>
                                          <p:attrName>fill.type</p:attrName>
                                        </p:attrNameLst>
                                      </p:cBhvr>
                                      <p:to>
                                        <p:strVal val="solid"/>
                                      </p:to>
                                    </p:set>
                                    <p:set>
                                      <p:cBhvr>
                                        <p:cTn id="1160" dur="2000" fill="hold"/>
                                        <p:tgtEl>
                                          <p:spTgt spid="160"/>
                                        </p:tgtEl>
                                        <p:attrNameLst>
                                          <p:attrName>fill.on</p:attrName>
                                        </p:attrNameLst>
                                      </p:cBhvr>
                                      <p:to>
                                        <p:strVal val="true"/>
                                      </p:to>
                                    </p:set>
                                  </p:childTnLst>
                                </p:cTn>
                              </p:par>
                              <p:par>
                                <p:cTn id="1161" presetID="1" presetClass="emph" presetSubtype="2" fill="hold" nodeType="withEffect">
                                  <p:stCondLst>
                                    <p:cond delay="0"/>
                                  </p:stCondLst>
                                  <p:childTnLst>
                                    <p:animClr clrSpc="rgb" dir="cw">
                                      <p:cBhvr>
                                        <p:cTn id="1162" dur="2000" fill="hold"/>
                                        <p:tgtEl>
                                          <p:spTgt spid="171"/>
                                        </p:tgtEl>
                                        <p:attrNameLst>
                                          <p:attrName>fillcolor</p:attrName>
                                        </p:attrNameLst>
                                      </p:cBhvr>
                                      <p:to>
                                        <a:srgbClr val="808080"/>
                                      </p:to>
                                    </p:animClr>
                                    <p:set>
                                      <p:cBhvr>
                                        <p:cTn id="1163" dur="2000" fill="hold"/>
                                        <p:tgtEl>
                                          <p:spTgt spid="171"/>
                                        </p:tgtEl>
                                        <p:attrNameLst>
                                          <p:attrName>fill.type</p:attrName>
                                        </p:attrNameLst>
                                      </p:cBhvr>
                                      <p:to>
                                        <p:strVal val="solid"/>
                                      </p:to>
                                    </p:set>
                                    <p:set>
                                      <p:cBhvr>
                                        <p:cTn id="1164" dur="2000" fill="hold"/>
                                        <p:tgtEl>
                                          <p:spTgt spid="171"/>
                                        </p:tgtEl>
                                        <p:attrNameLst>
                                          <p:attrName>fill.on</p:attrName>
                                        </p:attrNameLst>
                                      </p:cBhvr>
                                      <p:to>
                                        <p:strVal val="true"/>
                                      </p:to>
                                    </p:set>
                                  </p:childTnLst>
                                </p:cTn>
                              </p:par>
                              <p:par>
                                <p:cTn id="1165" presetID="1" presetClass="emph" presetSubtype="2" fill="hold" nodeType="withEffect">
                                  <p:stCondLst>
                                    <p:cond delay="0"/>
                                  </p:stCondLst>
                                  <p:childTnLst>
                                    <p:animClr clrSpc="rgb" dir="cw">
                                      <p:cBhvr>
                                        <p:cTn id="1166" dur="2000" fill="hold"/>
                                        <p:tgtEl>
                                          <p:spTgt spid="197"/>
                                        </p:tgtEl>
                                        <p:attrNameLst>
                                          <p:attrName>fillcolor</p:attrName>
                                        </p:attrNameLst>
                                      </p:cBhvr>
                                      <p:to>
                                        <a:srgbClr val="808080"/>
                                      </p:to>
                                    </p:animClr>
                                    <p:set>
                                      <p:cBhvr>
                                        <p:cTn id="1167" dur="2000" fill="hold"/>
                                        <p:tgtEl>
                                          <p:spTgt spid="197"/>
                                        </p:tgtEl>
                                        <p:attrNameLst>
                                          <p:attrName>fill.type</p:attrName>
                                        </p:attrNameLst>
                                      </p:cBhvr>
                                      <p:to>
                                        <p:strVal val="solid"/>
                                      </p:to>
                                    </p:set>
                                    <p:set>
                                      <p:cBhvr>
                                        <p:cTn id="1168" dur="2000" fill="hold"/>
                                        <p:tgtEl>
                                          <p:spTgt spid="197"/>
                                        </p:tgtEl>
                                        <p:attrNameLst>
                                          <p:attrName>fill.on</p:attrName>
                                        </p:attrNameLst>
                                      </p:cBhvr>
                                      <p:to>
                                        <p:strVal val="true"/>
                                      </p:to>
                                    </p:set>
                                  </p:childTnLst>
                                </p:cTn>
                              </p:par>
                              <p:par>
                                <p:cTn id="1169" presetID="1" presetClass="emph" presetSubtype="2" fill="hold" nodeType="withEffect">
                                  <p:stCondLst>
                                    <p:cond delay="0"/>
                                  </p:stCondLst>
                                  <p:childTnLst>
                                    <p:animClr clrSpc="rgb" dir="cw">
                                      <p:cBhvr>
                                        <p:cTn id="1170" dur="2000" fill="hold"/>
                                        <p:tgtEl>
                                          <p:spTgt spid="198"/>
                                        </p:tgtEl>
                                        <p:attrNameLst>
                                          <p:attrName>fillcolor</p:attrName>
                                        </p:attrNameLst>
                                      </p:cBhvr>
                                      <p:to>
                                        <a:srgbClr val="808080"/>
                                      </p:to>
                                    </p:animClr>
                                    <p:set>
                                      <p:cBhvr>
                                        <p:cTn id="1171" dur="2000" fill="hold"/>
                                        <p:tgtEl>
                                          <p:spTgt spid="198"/>
                                        </p:tgtEl>
                                        <p:attrNameLst>
                                          <p:attrName>fill.type</p:attrName>
                                        </p:attrNameLst>
                                      </p:cBhvr>
                                      <p:to>
                                        <p:strVal val="solid"/>
                                      </p:to>
                                    </p:set>
                                    <p:set>
                                      <p:cBhvr>
                                        <p:cTn id="1172" dur="2000" fill="hold"/>
                                        <p:tgtEl>
                                          <p:spTgt spid="198"/>
                                        </p:tgtEl>
                                        <p:attrNameLst>
                                          <p:attrName>fill.on</p:attrName>
                                        </p:attrNameLst>
                                      </p:cBhvr>
                                      <p:to>
                                        <p:strVal val="true"/>
                                      </p:to>
                                    </p:set>
                                  </p:childTnLst>
                                </p:cTn>
                              </p:par>
                              <p:par>
                                <p:cTn id="1173" presetID="1" presetClass="emph" presetSubtype="2" fill="hold" nodeType="withEffect">
                                  <p:stCondLst>
                                    <p:cond delay="0"/>
                                  </p:stCondLst>
                                  <p:childTnLst>
                                    <p:animClr clrSpc="rgb" dir="cw">
                                      <p:cBhvr>
                                        <p:cTn id="1174" dur="2000" fill="hold"/>
                                        <p:tgtEl>
                                          <p:spTgt spid="169"/>
                                        </p:tgtEl>
                                        <p:attrNameLst>
                                          <p:attrName>fillcolor</p:attrName>
                                        </p:attrNameLst>
                                      </p:cBhvr>
                                      <p:to>
                                        <a:srgbClr val="808080"/>
                                      </p:to>
                                    </p:animClr>
                                    <p:set>
                                      <p:cBhvr>
                                        <p:cTn id="1175" dur="2000" fill="hold"/>
                                        <p:tgtEl>
                                          <p:spTgt spid="169"/>
                                        </p:tgtEl>
                                        <p:attrNameLst>
                                          <p:attrName>fill.type</p:attrName>
                                        </p:attrNameLst>
                                      </p:cBhvr>
                                      <p:to>
                                        <p:strVal val="solid"/>
                                      </p:to>
                                    </p:set>
                                    <p:set>
                                      <p:cBhvr>
                                        <p:cTn id="1176" dur="2000" fill="hold"/>
                                        <p:tgtEl>
                                          <p:spTgt spid="169"/>
                                        </p:tgtEl>
                                        <p:attrNameLst>
                                          <p:attrName>fill.on</p:attrName>
                                        </p:attrNameLst>
                                      </p:cBhvr>
                                      <p:to>
                                        <p:strVal val="true"/>
                                      </p:to>
                                    </p:set>
                                  </p:childTnLst>
                                </p:cTn>
                              </p:par>
                              <p:par>
                                <p:cTn id="1177" presetID="0" presetClass="path" presetSubtype="0" accel="50000" decel="50000" fill="hold" grpId="1" nodeType="withEffect">
                                  <p:stCondLst>
                                    <p:cond delay="0"/>
                                  </p:stCondLst>
                                  <p:childTnLst>
                                    <p:animMotion origin="layout" path="M 1.94444E-6 -0.00031 L -0.08802 -0.00031 " pathEditMode="relative" rAng="0" ptsTypes="AA">
                                      <p:cBhvr>
                                        <p:cTn id="1178" dur="2000" fill="hold"/>
                                        <p:tgtEl>
                                          <p:spTgt spid="157"/>
                                        </p:tgtEl>
                                        <p:attrNameLst>
                                          <p:attrName>ppt_x</p:attrName>
                                          <p:attrName>ppt_y</p:attrName>
                                        </p:attrNameLst>
                                      </p:cBhvr>
                                      <p:rCtr x="-4410" y="0"/>
                                    </p:animMotion>
                                  </p:childTnLst>
                                </p:cTn>
                              </p:par>
                              <p:par>
                                <p:cTn id="1179" presetID="0" presetClass="path" presetSubtype="0" accel="50000" decel="50000" fill="hold" grpId="1" nodeType="withEffect">
                                  <p:stCondLst>
                                    <p:cond delay="0"/>
                                  </p:stCondLst>
                                  <p:childTnLst>
                                    <p:animMotion origin="layout" path="M -4.72222E-6 2.34568E-6 L -0.0177 2.34568E-6 " pathEditMode="relative" rAng="0" ptsTypes="AA">
                                      <p:cBhvr>
                                        <p:cTn id="1180" dur="2000" fill="hold"/>
                                        <p:tgtEl>
                                          <p:spTgt spid="170"/>
                                        </p:tgtEl>
                                        <p:attrNameLst>
                                          <p:attrName>ppt_x</p:attrName>
                                          <p:attrName>ppt_y</p:attrName>
                                        </p:attrNameLst>
                                      </p:cBhvr>
                                      <p:rCtr x="-885" y="0"/>
                                    </p:animMotion>
                                  </p:childTnLst>
                                </p:cTn>
                              </p:par>
                              <p:par>
                                <p:cTn id="1181" presetID="0" presetClass="path" presetSubtype="0" accel="50000" decel="50000" fill="hold" grpId="1" nodeType="withEffect">
                                  <p:stCondLst>
                                    <p:cond delay="0"/>
                                  </p:stCondLst>
                                  <p:childTnLst>
                                    <p:animMotion origin="layout" path="M -3.05556E-6 2.46914E-6 L 0.10782 2.46914E-6 " pathEditMode="relative" rAng="0" ptsTypes="AA">
                                      <p:cBhvr>
                                        <p:cTn id="1182" dur="2000" fill="hold"/>
                                        <p:tgtEl>
                                          <p:spTgt spid="150"/>
                                        </p:tgtEl>
                                        <p:attrNameLst>
                                          <p:attrName>ppt_x</p:attrName>
                                          <p:attrName>ppt_y</p:attrName>
                                        </p:attrNameLst>
                                      </p:cBhvr>
                                      <p:rCtr x="5382" y="0"/>
                                    </p:animMotion>
                                  </p:childTnLst>
                                </p:cTn>
                              </p:par>
                              <p:par>
                                <p:cTn id="1183" presetID="0" presetClass="path" presetSubtype="0" accel="50000" decel="50000" fill="hold" grpId="1" nodeType="withEffect">
                                  <p:stCondLst>
                                    <p:cond delay="0"/>
                                  </p:stCondLst>
                                  <p:childTnLst>
                                    <p:animMotion origin="layout" path="M -3.88889E-6 -2.83951E-6 L -0.06128 -2.83951E-6 " pathEditMode="relative" rAng="0" ptsTypes="AA">
                                      <p:cBhvr>
                                        <p:cTn id="1184" dur="2000" fill="hold"/>
                                        <p:tgtEl>
                                          <p:spTgt spid="202"/>
                                        </p:tgtEl>
                                        <p:attrNameLst>
                                          <p:attrName>ppt_x</p:attrName>
                                          <p:attrName>ppt_y</p:attrName>
                                        </p:attrNameLst>
                                      </p:cBhvr>
                                      <p:rCtr x="-3073" y="0"/>
                                    </p:animMotion>
                                  </p:childTnLst>
                                </p:cTn>
                              </p:par>
                              <p:par>
                                <p:cTn id="1185" presetID="0" presetClass="path" presetSubtype="0" accel="50000" decel="50000" fill="hold" grpId="1" nodeType="withEffect">
                                  <p:stCondLst>
                                    <p:cond delay="0"/>
                                  </p:stCondLst>
                                  <p:childTnLst>
                                    <p:animMotion origin="layout" path="M 2.77778E-6 -1.7284E-6 L -0.02483 -1.7284E-6 " pathEditMode="relative" rAng="0" ptsTypes="AA">
                                      <p:cBhvr>
                                        <p:cTn id="1186" dur="2000" fill="hold"/>
                                        <p:tgtEl>
                                          <p:spTgt spid="201"/>
                                        </p:tgtEl>
                                        <p:attrNameLst>
                                          <p:attrName>ppt_x</p:attrName>
                                          <p:attrName>ppt_y</p:attrName>
                                        </p:attrNameLst>
                                      </p:cBhvr>
                                      <p:rCtr x="-1250" y="0"/>
                                    </p:animMotion>
                                  </p:childTnLst>
                                </p:cTn>
                              </p:par>
                              <p:par>
                                <p:cTn id="1187" presetID="0" presetClass="path" presetSubtype="0" accel="50000" decel="50000" fill="hold" grpId="1" nodeType="withEffect">
                                  <p:stCondLst>
                                    <p:cond delay="0"/>
                                  </p:stCondLst>
                                  <p:childTnLst>
                                    <p:animMotion origin="layout" path="M 0.00052 -4.93827E-7 L 0.09809 -4.93827E-7 " pathEditMode="relative" rAng="0" ptsTypes="AA">
                                      <p:cBhvr>
                                        <p:cTn id="1188" dur="2000" fill="hold"/>
                                        <p:tgtEl>
                                          <p:spTgt spid="193"/>
                                        </p:tgtEl>
                                        <p:attrNameLst>
                                          <p:attrName>ppt_x</p:attrName>
                                          <p:attrName>ppt_y</p:attrName>
                                        </p:attrNameLst>
                                      </p:cBhvr>
                                      <p:rCtr x="4878" y="0"/>
                                    </p:animMotion>
                                  </p:childTnLst>
                                </p:cTn>
                              </p:par>
                              <p:par>
                                <p:cTn id="1189" presetID="0" presetClass="path" presetSubtype="0" accel="50000" decel="50000" fill="hold" grpId="1" nodeType="withEffect">
                                  <p:stCondLst>
                                    <p:cond delay="0"/>
                                  </p:stCondLst>
                                  <p:childTnLst>
                                    <p:animMotion origin="layout" path="M 0.00017 0.00062 L 0.10156 0.00062 " pathEditMode="relative" rAng="0" ptsTypes="AA">
                                      <p:cBhvr>
                                        <p:cTn id="1190" dur="2000" fill="hold"/>
                                        <p:tgtEl>
                                          <p:spTgt spid="194"/>
                                        </p:tgtEl>
                                        <p:attrNameLst>
                                          <p:attrName>ppt_x</p:attrName>
                                          <p:attrName>ppt_y</p:attrName>
                                        </p:attrNameLst>
                                      </p:cBhvr>
                                      <p:rCtr x="5069" y="0"/>
                                    </p:animMotion>
                                  </p:childTnLst>
                                </p:cTn>
                              </p:par>
                              <p:par>
                                <p:cTn id="1191" presetID="0" presetClass="path" presetSubtype="0" accel="50000" decel="50000" fill="hold" grpId="1" nodeType="withEffect">
                                  <p:stCondLst>
                                    <p:cond delay="0"/>
                                  </p:stCondLst>
                                  <p:childTnLst>
                                    <p:animMotion origin="layout" path="M 0.00087 -0.00031 L 0.11285 -0.00031 " pathEditMode="relative" rAng="0" ptsTypes="AA">
                                      <p:cBhvr>
                                        <p:cTn id="1192" dur="2000" fill="hold"/>
                                        <p:tgtEl>
                                          <p:spTgt spid="151"/>
                                        </p:tgtEl>
                                        <p:attrNameLst>
                                          <p:attrName>ppt_x</p:attrName>
                                          <p:attrName>ppt_y</p:attrName>
                                        </p:attrNameLst>
                                      </p:cBhvr>
                                      <p:rCtr x="5590" y="0"/>
                                    </p:animMotion>
                                  </p:childTnLst>
                                </p:cTn>
                              </p:par>
                              <p:par>
                                <p:cTn id="1193" presetID="0" presetClass="path" presetSubtype="0" accel="50000" decel="50000" fill="hold" grpId="1" nodeType="withEffect">
                                  <p:stCondLst>
                                    <p:cond delay="0"/>
                                  </p:stCondLst>
                                  <p:childTnLst>
                                    <p:animMotion origin="layout" path="M -2.77778E-6 -0.00031 L 0.06945 -0.00031 " pathEditMode="relative" rAng="0" ptsTypes="AA">
                                      <p:cBhvr>
                                        <p:cTn id="1194" dur="2000" fill="hold"/>
                                        <p:tgtEl>
                                          <p:spTgt spid="195"/>
                                        </p:tgtEl>
                                        <p:attrNameLst>
                                          <p:attrName>ppt_x</p:attrName>
                                          <p:attrName>ppt_y</p:attrName>
                                        </p:attrNameLst>
                                      </p:cBhvr>
                                      <p:rCtr x="3472" y="0"/>
                                    </p:animMotion>
                                  </p:childTnLst>
                                </p:cTn>
                              </p:par>
                              <p:par>
                                <p:cTn id="1195" presetID="0" presetClass="path" presetSubtype="0" accel="50000" decel="50000" fill="hold" grpId="1" nodeType="withEffect">
                                  <p:stCondLst>
                                    <p:cond delay="0"/>
                                  </p:stCondLst>
                                  <p:childTnLst>
                                    <p:animMotion origin="layout" path="M -1.38889E-6 -2.83951E-6 L 0.05347 -2.83951E-6 " pathEditMode="relative" rAng="0" ptsTypes="AA">
                                      <p:cBhvr>
                                        <p:cTn id="1196" dur="2000" fill="hold"/>
                                        <p:tgtEl>
                                          <p:spTgt spid="153"/>
                                        </p:tgtEl>
                                        <p:attrNameLst>
                                          <p:attrName>ppt_x</p:attrName>
                                          <p:attrName>ppt_y</p:attrName>
                                        </p:attrNameLst>
                                      </p:cBhvr>
                                      <p:rCtr x="2674" y="0"/>
                                    </p:animMotion>
                                  </p:childTnLst>
                                </p:cTn>
                              </p:par>
                              <p:par>
                                <p:cTn id="1197" presetID="0" presetClass="path" presetSubtype="0" accel="50000" decel="50000" fill="hold" grpId="1" nodeType="withEffect">
                                  <p:stCondLst>
                                    <p:cond delay="0"/>
                                  </p:stCondLst>
                                  <p:childTnLst>
                                    <p:animMotion origin="layout" path="M 1.66667E-6 -4.07407E-6 L 0.05798 -4.07407E-6 " pathEditMode="relative" rAng="0" ptsTypes="AA">
                                      <p:cBhvr>
                                        <p:cTn id="1198" dur="2000" fill="hold"/>
                                        <p:tgtEl>
                                          <p:spTgt spid="166"/>
                                        </p:tgtEl>
                                        <p:attrNameLst>
                                          <p:attrName>ppt_x</p:attrName>
                                          <p:attrName>ppt_y</p:attrName>
                                        </p:attrNameLst>
                                      </p:cBhvr>
                                      <p:rCtr x="2899" y="0"/>
                                    </p:animMotion>
                                  </p:childTnLst>
                                </p:cTn>
                              </p:par>
                              <p:par>
                                <p:cTn id="1199" presetID="0" presetClass="path" presetSubtype="0" accel="50000" decel="50000" fill="hold" grpId="1" nodeType="withEffect">
                                  <p:stCondLst>
                                    <p:cond delay="0"/>
                                  </p:stCondLst>
                                  <p:childTnLst>
                                    <p:animMotion origin="layout" path="M 0.00052 0.00031 L 0.03802 0.00031 " pathEditMode="relative" rAng="0" ptsTypes="AA">
                                      <p:cBhvr>
                                        <p:cTn id="1200" dur="2000" fill="hold"/>
                                        <p:tgtEl>
                                          <p:spTgt spid="167"/>
                                        </p:tgtEl>
                                        <p:attrNameLst>
                                          <p:attrName>ppt_x</p:attrName>
                                          <p:attrName>ppt_y</p:attrName>
                                        </p:attrNameLst>
                                      </p:cBhvr>
                                      <p:rCtr x="1875" y="0"/>
                                    </p:animMotion>
                                  </p:childTnLst>
                                </p:cTn>
                              </p:par>
                              <p:par>
                                <p:cTn id="1201" presetID="0" presetClass="path" presetSubtype="0" accel="50000" decel="50000" fill="hold" grpId="1" nodeType="withEffect">
                                  <p:stCondLst>
                                    <p:cond delay="0"/>
                                  </p:stCondLst>
                                  <p:childTnLst>
                                    <p:animMotion origin="layout" path="M 0.00087 -0.00031 L 0.01024 -0.00031 " pathEditMode="relative" rAng="0" ptsTypes="AA">
                                      <p:cBhvr>
                                        <p:cTn id="1202" dur="2000" fill="hold"/>
                                        <p:tgtEl>
                                          <p:spTgt spid="168"/>
                                        </p:tgtEl>
                                        <p:attrNameLst>
                                          <p:attrName>ppt_x</p:attrName>
                                          <p:attrName>ppt_y</p:attrName>
                                        </p:attrNameLst>
                                      </p:cBhvr>
                                      <p:rCtr x="469" y="0"/>
                                    </p:animMotion>
                                  </p:childTnLst>
                                </p:cTn>
                              </p:par>
                              <p:par>
                                <p:cTn id="1203" presetID="0" presetClass="path" presetSubtype="0" accel="50000" decel="50000" fill="hold" grpId="1" nodeType="withEffect">
                                  <p:stCondLst>
                                    <p:cond delay="0"/>
                                  </p:stCondLst>
                                  <p:childTnLst>
                                    <p:animMotion origin="layout" path="M 0.0007 -0.00031 L 0.02188 -0.00031 " pathEditMode="relative" rAng="0" ptsTypes="AA">
                                      <p:cBhvr>
                                        <p:cTn id="1204" dur="2000" fill="hold"/>
                                        <p:tgtEl>
                                          <p:spTgt spid="199"/>
                                        </p:tgtEl>
                                        <p:attrNameLst>
                                          <p:attrName>ppt_x</p:attrName>
                                          <p:attrName>ppt_y</p:attrName>
                                        </p:attrNameLst>
                                      </p:cBhvr>
                                      <p:rCtr x="1059" y="0"/>
                                    </p:animMotion>
                                  </p:childTnLst>
                                </p:cTn>
                              </p:par>
                              <p:par>
                                <p:cTn id="1205" presetID="0" presetClass="path" presetSubtype="0" accel="50000" decel="50000" fill="hold" grpId="1" nodeType="withEffect">
                                  <p:stCondLst>
                                    <p:cond delay="0"/>
                                  </p:stCondLst>
                                  <p:childTnLst>
                                    <p:animMotion origin="layout" path="M -3.88889E-6 4.19753E-6 L 0.04636 4.19753E-6 " pathEditMode="relative" rAng="0" ptsTypes="AA">
                                      <p:cBhvr>
                                        <p:cTn id="1206" dur="2000" fill="hold"/>
                                        <p:tgtEl>
                                          <p:spTgt spid="181"/>
                                        </p:tgtEl>
                                        <p:attrNameLst>
                                          <p:attrName>ppt_x</p:attrName>
                                          <p:attrName>ppt_y</p:attrName>
                                        </p:attrNameLst>
                                      </p:cBhvr>
                                      <p:rCtr x="2309" y="0"/>
                                    </p:animMotion>
                                  </p:childTnLst>
                                </p:cTn>
                              </p:par>
                              <p:par>
                                <p:cTn id="1207" presetID="0" presetClass="path" presetSubtype="0" accel="50000" decel="50000" fill="hold" grpId="1" nodeType="withEffect">
                                  <p:stCondLst>
                                    <p:cond delay="0"/>
                                  </p:stCondLst>
                                  <p:childTnLst>
                                    <p:animMotion origin="layout" path="M 2.77778E-6 3.08642E-6 L -0.02483 3.08642E-6 " pathEditMode="relative" rAng="0" ptsTypes="AA">
                                      <p:cBhvr>
                                        <p:cTn id="1208" dur="2000" fill="hold"/>
                                        <p:tgtEl>
                                          <p:spTgt spid="185"/>
                                        </p:tgtEl>
                                        <p:attrNameLst>
                                          <p:attrName>ppt_x</p:attrName>
                                          <p:attrName>ppt_y</p:attrName>
                                        </p:attrNameLst>
                                      </p:cBhvr>
                                      <p:rCtr x="-1250" y="0"/>
                                    </p:animMotion>
                                  </p:childTnLst>
                                </p:cTn>
                              </p:par>
                              <p:par>
                                <p:cTn id="1209" presetID="0" presetClass="path" presetSubtype="0" accel="50000" decel="50000" fill="hold" grpId="1" nodeType="withEffect">
                                  <p:stCondLst>
                                    <p:cond delay="0"/>
                                  </p:stCondLst>
                                  <p:childTnLst>
                                    <p:animMotion origin="layout" path="M -0.00035 -0.00062 L -0.04879 -0.00062 " pathEditMode="relative" rAng="0" ptsTypes="AA">
                                      <p:cBhvr>
                                        <p:cTn id="1210" dur="2000" fill="hold"/>
                                        <p:tgtEl>
                                          <p:spTgt spid="172"/>
                                        </p:tgtEl>
                                        <p:attrNameLst>
                                          <p:attrName>ppt_x</p:attrName>
                                          <p:attrName>ppt_y</p:attrName>
                                        </p:attrNameLst>
                                      </p:cBhvr>
                                      <p:rCtr x="-2431" y="0"/>
                                    </p:animMotion>
                                  </p:childTnLst>
                                </p:cTn>
                              </p:par>
                              <p:par>
                                <p:cTn id="1211" presetID="0" presetClass="path" presetSubtype="0" accel="50000" decel="50000" fill="hold" grpId="1" nodeType="withEffect">
                                  <p:stCondLst>
                                    <p:cond delay="0"/>
                                  </p:stCondLst>
                                  <p:childTnLst>
                                    <p:animMotion origin="layout" path="M -0.00018 -0.00061 L -0.08056 -0.00061 " pathEditMode="relative" rAng="0" ptsTypes="AA">
                                      <p:cBhvr>
                                        <p:cTn id="1212" dur="2000" fill="hold"/>
                                        <p:tgtEl>
                                          <p:spTgt spid="158"/>
                                        </p:tgtEl>
                                        <p:attrNameLst>
                                          <p:attrName>ppt_x</p:attrName>
                                          <p:attrName>ppt_y</p:attrName>
                                        </p:attrNameLst>
                                      </p:cBhvr>
                                      <p:rCtr x="-4028" y="0"/>
                                    </p:animMotion>
                                  </p:childTnLst>
                                </p:cTn>
                              </p:par>
                              <p:par>
                                <p:cTn id="1213" presetID="0" presetClass="path" presetSubtype="0" accel="50000" decel="50000" fill="hold" grpId="1" nodeType="withEffect">
                                  <p:stCondLst>
                                    <p:cond delay="0"/>
                                  </p:stCondLst>
                                  <p:childTnLst>
                                    <p:animMotion origin="layout" path="M -0.00034 -0.00031 L -0.0677 -0.00031 " pathEditMode="relative" rAng="0" ptsTypes="AA">
                                      <p:cBhvr>
                                        <p:cTn id="1214" dur="2000" fill="hold"/>
                                        <p:tgtEl>
                                          <p:spTgt spid="184"/>
                                        </p:tgtEl>
                                        <p:attrNameLst>
                                          <p:attrName>ppt_x</p:attrName>
                                          <p:attrName>ppt_y</p:attrName>
                                        </p:attrNameLst>
                                      </p:cBhvr>
                                      <p:rCtr x="-3368" y="0"/>
                                    </p:animMotion>
                                  </p:childTnLst>
                                </p:cTn>
                              </p:par>
                              <p:par>
                                <p:cTn id="1215" presetID="0" presetClass="path" presetSubtype="0" accel="50000" decel="50000" fill="hold" grpId="1" nodeType="withEffect">
                                  <p:stCondLst>
                                    <p:cond delay="0"/>
                                  </p:stCondLst>
                                  <p:childTnLst>
                                    <p:animMotion origin="layout" path="M -0.00034 1.60494E-6 L -0.06059 1.60494E-6 " pathEditMode="relative" rAng="0" ptsTypes="AA">
                                      <p:cBhvr>
                                        <p:cTn id="1216" dur="2000" fill="hold"/>
                                        <p:tgtEl>
                                          <p:spTgt spid="187"/>
                                        </p:tgtEl>
                                        <p:attrNameLst>
                                          <p:attrName>ppt_x</p:attrName>
                                          <p:attrName>ppt_y</p:attrName>
                                        </p:attrNameLst>
                                      </p:cBhvr>
                                      <p:rCtr x="-3021" y="0"/>
                                    </p:animMotion>
                                  </p:childTnLst>
                                </p:cTn>
                              </p:par>
                              <p:par>
                                <p:cTn id="1217" presetID="0" presetClass="path" presetSubtype="0" accel="50000" decel="50000" fill="hold" grpId="1" nodeType="withEffect">
                                  <p:stCondLst>
                                    <p:cond delay="0"/>
                                  </p:stCondLst>
                                  <p:childTnLst>
                                    <p:animMotion origin="layout" path="M -0.00017 -7.40741E-7 L -0.0474 -7.40741E-7 " pathEditMode="relative" rAng="0" ptsTypes="AA">
                                      <p:cBhvr>
                                        <p:cTn id="1218" dur="2000" fill="hold"/>
                                        <p:tgtEl>
                                          <p:spTgt spid="186"/>
                                        </p:tgtEl>
                                        <p:attrNameLst>
                                          <p:attrName>ppt_x</p:attrName>
                                          <p:attrName>ppt_y</p:attrName>
                                        </p:attrNameLst>
                                      </p:cBhvr>
                                      <p:rCtr x="-2361" y="0"/>
                                    </p:animMotion>
                                  </p:childTnLst>
                                </p:cTn>
                              </p:par>
                              <p:par>
                                <p:cTn id="1219" presetID="0" presetClass="path" presetSubtype="0" accel="50000" decel="50000" fill="hold" grpId="1" nodeType="withEffect">
                                  <p:stCondLst>
                                    <p:cond delay="0"/>
                                  </p:stCondLst>
                                  <p:childTnLst>
                                    <p:animMotion origin="layout" path="M 0.00035 -0.00031 L -0.04462 -0.00031 " pathEditMode="relative" rAng="0" ptsTypes="AA">
                                      <p:cBhvr>
                                        <p:cTn id="1220" dur="2000" fill="hold"/>
                                        <p:tgtEl>
                                          <p:spTgt spid="160"/>
                                        </p:tgtEl>
                                        <p:attrNameLst>
                                          <p:attrName>ppt_x</p:attrName>
                                          <p:attrName>ppt_y</p:attrName>
                                        </p:attrNameLst>
                                      </p:cBhvr>
                                      <p:rCtr x="-2257" y="0"/>
                                    </p:animMotion>
                                  </p:childTnLst>
                                </p:cTn>
                              </p:par>
                              <p:par>
                                <p:cTn id="1221" presetID="0" presetClass="path" presetSubtype="0" accel="50000" decel="50000" fill="hold" grpId="1" nodeType="withEffect">
                                  <p:stCondLst>
                                    <p:cond delay="0"/>
                                  </p:stCondLst>
                                  <p:childTnLst>
                                    <p:animMotion origin="layout" path="M 0.00052 -0.00092 L -0.03715 -0.00092 " pathEditMode="relative" rAng="0" ptsTypes="AA">
                                      <p:cBhvr>
                                        <p:cTn id="1222" dur="2000" fill="hold"/>
                                        <p:tgtEl>
                                          <p:spTgt spid="171"/>
                                        </p:tgtEl>
                                        <p:attrNameLst>
                                          <p:attrName>ppt_x</p:attrName>
                                          <p:attrName>ppt_y</p:attrName>
                                        </p:attrNameLst>
                                      </p:cBhvr>
                                      <p:rCtr x="-1892" y="0"/>
                                    </p:animMotion>
                                  </p:childTnLst>
                                </p:cTn>
                              </p:par>
                              <p:par>
                                <p:cTn id="1223" presetID="0" presetClass="path" presetSubtype="0" accel="50000" decel="50000" fill="hold" grpId="1" nodeType="withEffect">
                                  <p:stCondLst>
                                    <p:cond delay="0"/>
                                  </p:stCondLst>
                                  <p:childTnLst>
                                    <p:animMotion origin="layout" path="M 0.00087 3.7037E-7 L -0.01718 3.7037E-7 " pathEditMode="relative" rAng="0" ptsTypes="AA">
                                      <p:cBhvr>
                                        <p:cTn id="1224" dur="2000" fill="hold"/>
                                        <p:tgtEl>
                                          <p:spTgt spid="197"/>
                                        </p:tgtEl>
                                        <p:attrNameLst>
                                          <p:attrName>ppt_x</p:attrName>
                                          <p:attrName>ppt_y</p:attrName>
                                        </p:attrNameLst>
                                      </p:cBhvr>
                                      <p:rCtr x="-903" y="0"/>
                                    </p:animMotion>
                                  </p:childTnLst>
                                </p:cTn>
                              </p:par>
                              <p:par>
                                <p:cTn id="1225" presetID="0" presetClass="path" presetSubtype="0" accel="50000" decel="50000" fill="hold" grpId="1" nodeType="withEffect">
                                  <p:stCondLst>
                                    <p:cond delay="0"/>
                                  </p:stCondLst>
                                  <p:childTnLst>
                                    <p:animMotion origin="layout" path="M 0.00035 -0.00092 L -0.00573 -0.00092 " pathEditMode="relative" rAng="0" ptsTypes="AA">
                                      <p:cBhvr>
                                        <p:cTn id="1226" dur="2000" fill="hold"/>
                                        <p:tgtEl>
                                          <p:spTgt spid="198"/>
                                        </p:tgtEl>
                                        <p:attrNameLst>
                                          <p:attrName>ppt_x</p:attrName>
                                          <p:attrName>ppt_y</p:attrName>
                                        </p:attrNameLst>
                                      </p:cBhvr>
                                      <p:rCtr x="-313" y="0"/>
                                    </p:animMotion>
                                  </p:childTnLst>
                                </p:cTn>
                              </p:par>
                              <p:par>
                                <p:cTn id="1227" presetID="0" presetClass="path" presetSubtype="0" accel="50000" decel="50000" fill="hold" grpId="1" nodeType="withEffect">
                                  <p:stCondLst>
                                    <p:cond delay="0"/>
                                  </p:stCondLst>
                                  <p:childTnLst>
                                    <p:animMotion origin="layout" path="M 0.00087 -0.00031 L 0.00643 -0.00031 " pathEditMode="relative" rAng="0" ptsTypes="AA">
                                      <p:cBhvr>
                                        <p:cTn id="1228" dur="2000" fill="hold"/>
                                        <p:tgtEl>
                                          <p:spTgt spid="169"/>
                                        </p:tgtEl>
                                        <p:attrNameLst>
                                          <p:attrName>ppt_x</p:attrName>
                                          <p:attrName>ppt_y</p:attrName>
                                        </p:attrNameLst>
                                      </p:cBhvr>
                                      <p:rCtr x="278" y="0"/>
                                    </p:animMotion>
                                  </p:childTnLst>
                                </p:cTn>
                              </p:par>
                            </p:childTnLst>
                          </p:cTn>
                        </p:par>
                      </p:childTnLst>
                    </p:cTn>
                  </p:par>
                  <p:par>
                    <p:cTn id="1229" fill="hold">
                      <p:stCondLst>
                        <p:cond delay="indefinite"/>
                      </p:stCondLst>
                      <p:childTnLst>
                        <p:par>
                          <p:cTn id="1230" fill="hold">
                            <p:stCondLst>
                              <p:cond delay="0"/>
                            </p:stCondLst>
                            <p:childTnLst>
                              <p:par>
                                <p:cTn id="1231" presetID="1" presetClass="emph" presetSubtype="2" fill="hold" nodeType="clickEffect">
                                  <p:stCondLst>
                                    <p:cond delay="0"/>
                                  </p:stCondLst>
                                  <p:childTnLst>
                                    <p:animClr clrSpc="rgb" dir="cw">
                                      <p:cBhvr>
                                        <p:cTn id="1232" dur="2000" fill="hold"/>
                                        <p:tgtEl>
                                          <p:spTgt spid="149"/>
                                        </p:tgtEl>
                                        <p:attrNameLst>
                                          <p:attrName>fillcolor</p:attrName>
                                        </p:attrNameLst>
                                      </p:cBhvr>
                                      <p:to>
                                        <a:srgbClr val="0000FF"/>
                                      </p:to>
                                    </p:animClr>
                                    <p:set>
                                      <p:cBhvr>
                                        <p:cTn id="1233" dur="2000" fill="hold"/>
                                        <p:tgtEl>
                                          <p:spTgt spid="149"/>
                                        </p:tgtEl>
                                        <p:attrNameLst>
                                          <p:attrName>fill.type</p:attrName>
                                        </p:attrNameLst>
                                      </p:cBhvr>
                                      <p:to>
                                        <p:strVal val="solid"/>
                                      </p:to>
                                    </p:set>
                                    <p:set>
                                      <p:cBhvr>
                                        <p:cTn id="1234" dur="2000" fill="hold"/>
                                        <p:tgtEl>
                                          <p:spTgt spid="149"/>
                                        </p:tgtEl>
                                        <p:attrNameLst>
                                          <p:attrName>fill.on</p:attrName>
                                        </p:attrNameLst>
                                      </p:cBhvr>
                                      <p:to>
                                        <p:strVal val="true"/>
                                      </p:to>
                                    </p:set>
                                  </p:childTnLst>
                                </p:cTn>
                              </p:par>
                              <p:par>
                                <p:cTn id="1235" presetID="1" presetClass="emph" presetSubtype="2" fill="hold" nodeType="withEffect">
                                  <p:stCondLst>
                                    <p:cond delay="0"/>
                                  </p:stCondLst>
                                  <p:childTnLst>
                                    <p:animClr clrSpc="rgb" dir="cw">
                                      <p:cBhvr>
                                        <p:cTn id="1236" dur="2000" fill="hold"/>
                                        <p:tgtEl>
                                          <p:spTgt spid="163"/>
                                        </p:tgtEl>
                                        <p:attrNameLst>
                                          <p:attrName>fillcolor</p:attrName>
                                        </p:attrNameLst>
                                      </p:cBhvr>
                                      <p:to>
                                        <a:srgbClr val="0000FF"/>
                                      </p:to>
                                    </p:animClr>
                                    <p:set>
                                      <p:cBhvr>
                                        <p:cTn id="1237" dur="2000" fill="hold"/>
                                        <p:tgtEl>
                                          <p:spTgt spid="163"/>
                                        </p:tgtEl>
                                        <p:attrNameLst>
                                          <p:attrName>fill.type</p:attrName>
                                        </p:attrNameLst>
                                      </p:cBhvr>
                                      <p:to>
                                        <p:strVal val="solid"/>
                                      </p:to>
                                    </p:set>
                                    <p:set>
                                      <p:cBhvr>
                                        <p:cTn id="1238" dur="2000" fill="hold"/>
                                        <p:tgtEl>
                                          <p:spTgt spid="163"/>
                                        </p:tgtEl>
                                        <p:attrNameLst>
                                          <p:attrName>fill.on</p:attrName>
                                        </p:attrNameLst>
                                      </p:cBhvr>
                                      <p:to>
                                        <p:strVal val="true"/>
                                      </p:to>
                                    </p:set>
                                  </p:childTnLst>
                                </p:cTn>
                              </p:par>
                              <p:par>
                                <p:cTn id="1239" presetID="1" presetClass="emph" presetSubtype="2" fill="hold" nodeType="withEffect">
                                  <p:stCondLst>
                                    <p:cond delay="0"/>
                                  </p:stCondLst>
                                  <p:childTnLst>
                                    <p:animClr clrSpc="rgb" dir="cw">
                                      <p:cBhvr>
                                        <p:cTn id="1240" dur="2000" fill="hold"/>
                                        <p:tgtEl>
                                          <p:spTgt spid="155"/>
                                        </p:tgtEl>
                                        <p:attrNameLst>
                                          <p:attrName>fillcolor</p:attrName>
                                        </p:attrNameLst>
                                      </p:cBhvr>
                                      <p:to>
                                        <a:srgbClr val="0000FF"/>
                                      </p:to>
                                    </p:animClr>
                                    <p:set>
                                      <p:cBhvr>
                                        <p:cTn id="1241" dur="2000" fill="hold"/>
                                        <p:tgtEl>
                                          <p:spTgt spid="155"/>
                                        </p:tgtEl>
                                        <p:attrNameLst>
                                          <p:attrName>fill.type</p:attrName>
                                        </p:attrNameLst>
                                      </p:cBhvr>
                                      <p:to>
                                        <p:strVal val="solid"/>
                                      </p:to>
                                    </p:set>
                                    <p:set>
                                      <p:cBhvr>
                                        <p:cTn id="1242" dur="2000" fill="hold"/>
                                        <p:tgtEl>
                                          <p:spTgt spid="155"/>
                                        </p:tgtEl>
                                        <p:attrNameLst>
                                          <p:attrName>fill.on</p:attrName>
                                        </p:attrNameLst>
                                      </p:cBhvr>
                                      <p:to>
                                        <p:strVal val="true"/>
                                      </p:to>
                                    </p:set>
                                  </p:childTnLst>
                                </p:cTn>
                              </p:par>
                              <p:par>
                                <p:cTn id="1243" presetID="1" presetClass="emph" presetSubtype="2" fill="hold" nodeType="withEffect">
                                  <p:stCondLst>
                                    <p:cond delay="0"/>
                                  </p:stCondLst>
                                  <p:childTnLst>
                                    <p:animClr clrSpc="rgb" dir="cw">
                                      <p:cBhvr>
                                        <p:cTn id="1244" dur="2000" fill="hold"/>
                                        <p:tgtEl>
                                          <p:spTgt spid="188"/>
                                        </p:tgtEl>
                                        <p:attrNameLst>
                                          <p:attrName>fillcolor</p:attrName>
                                        </p:attrNameLst>
                                      </p:cBhvr>
                                      <p:to>
                                        <a:srgbClr val="0000FF"/>
                                      </p:to>
                                    </p:animClr>
                                    <p:set>
                                      <p:cBhvr>
                                        <p:cTn id="1245" dur="2000" fill="hold"/>
                                        <p:tgtEl>
                                          <p:spTgt spid="188"/>
                                        </p:tgtEl>
                                        <p:attrNameLst>
                                          <p:attrName>fill.type</p:attrName>
                                        </p:attrNameLst>
                                      </p:cBhvr>
                                      <p:to>
                                        <p:strVal val="solid"/>
                                      </p:to>
                                    </p:set>
                                    <p:set>
                                      <p:cBhvr>
                                        <p:cTn id="1246" dur="2000" fill="hold"/>
                                        <p:tgtEl>
                                          <p:spTgt spid="188"/>
                                        </p:tgtEl>
                                        <p:attrNameLst>
                                          <p:attrName>fill.on</p:attrName>
                                        </p:attrNameLst>
                                      </p:cBhvr>
                                      <p:to>
                                        <p:strVal val="true"/>
                                      </p:to>
                                    </p:set>
                                  </p:childTnLst>
                                </p:cTn>
                              </p:par>
                              <p:par>
                                <p:cTn id="1247" presetID="1" presetClass="emph" presetSubtype="2" fill="hold" nodeType="withEffect">
                                  <p:stCondLst>
                                    <p:cond delay="0"/>
                                  </p:stCondLst>
                                  <p:childTnLst>
                                    <p:animClr clrSpc="rgb" dir="cw">
                                      <p:cBhvr>
                                        <p:cTn id="1248" dur="2000" fill="hold"/>
                                        <p:tgtEl>
                                          <p:spTgt spid="191"/>
                                        </p:tgtEl>
                                        <p:attrNameLst>
                                          <p:attrName>fillcolor</p:attrName>
                                        </p:attrNameLst>
                                      </p:cBhvr>
                                      <p:to>
                                        <a:srgbClr val="0000FF"/>
                                      </p:to>
                                    </p:animClr>
                                    <p:set>
                                      <p:cBhvr>
                                        <p:cTn id="1249" dur="2000" fill="hold"/>
                                        <p:tgtEl>
                                          <p:spTgt spid="191"/>
                                        </p:tgtEl>
                                        <p:attrNameLst>
                                          <p:attrName>fill.type</p:attrName>
                                        </p:attrNameLst>
                                      </p:cBhvr>
                                      <p:to>
                                        <p:strVal val="solid"/>
                                      </p:to>
                                    </p:set>
                                    <p:set>
                                      <p:cBhvr>
                                        <p:cTn id="1250" dur="2000" fill="hold"/>
                                        <p:tgtEl>
                                          <p:spTgt spid="191"/>
                                        </p:tgtEl>
                                        <p:attrNameLst>
                                          <p:attrName>fill.on</p:attrName>
                                        </p:attrNameLst>
                                      </p:cBhvr>
                                      <p:to>
                                        <p:strVal val="true"/>
                                      </p:to>
                                    </p:set>
                                  </p:childTnLst>
                                </p:cTn>
                              </p:par>
                              <p:par>
                                <p:cTn id="1251" presetID="1" presetClass="emph" presetSubtype="2" fill="hold" nodeType="withEffect">
                                  <p:stCondLst>
                                    <p:cond delay="0"/>
                                  </p:stCondLst>
                                  <p:childTnLst>
                                    <p:animClr clrSpc="rgb" dir="cw">
                                      <p:cBhvr>
                                        <p:cTn id="1252" dur="2000" fill="hold"/>
                                        <p:tgtEl>
                                          <p:spTgt spid="152"/>
                                        </p:tgtEl>
                                        <p:attrNameLst>
                                          <p:attrName>fillcolor</p:attrName>
                                        </p:attrNameLst>
                                      </p:cBhvr>
                                      <p:to>
                                        <a:srgbClr val="0000FF"/>
                                      </p:to>
                                    </p:animClr>
                                    <p:set>
                                      <p:cBhvr>
                                        <p:cTn id="1253" dur="2000" fill="hold"/>
                                        <p:tgtEl>
                                          <p:spTgt spid="152"/>
                                        </p:tgtEl>
                                        <p:attrNameLst>
                                          <p:attrName>fill.type</p:attrName>
                                        </p:attrNameLst>
                                      </p:cBhvr>
                                      <p:to>
                                        <p:strVal val="solid"/>
                                      </p:to>
                                    </p:set>
                                    <p:set>
                                      <p:cBhvr>
                                        <p:cTn id="1254" dur="2000" fill="hold"/>
                                        <p:tgtEl>
                                          <p:spTgt spid="152"/>
                                        </p:tgtEl>
                                        <p:attrNameLst>
                                          <p:attrName>fill.on</p:attrName>
                                        </p:attrNameLst>
                                      </p:cBhvr>
                                      <p:to>
                                        <p:strVal val="true"/>
                                      </p:to>
                                    </p:set>
                                  </p:childTnLst>
                                </p:cTn>
                              </p:par>
                              <p:par>
                                <p:cTn id="1255" presetID="1" presetClass="emph" presetSubtype="2" fill="hold" nodeType="withEffect">
                                  <p:stCondLst>
                                    <p:cond delay="0"/>
                                  </p:stCondLst>
                                  <p:childTnLst>
                                    <p:animClr clrSpc="rgb" dir="cw">
                                      <p:cBhvr>
                                        <p:cTn id="1256" dur="2000" fill="hold"/>
                                        <p:tgtEl>
                                          <p:spTgt spid="164"/>
                                        </p:tgtEl>
                                        <p:attrNameLst>
                                          <p:attrName>fillcolor</p:attrName>
                                        </p:attrNameLst>
                                      </p:cBhvr>
                                      <p:to>
                                        <a:srgbClr val="0000FF"/>
                                      </p:to>
                                    </p:animClr>
                                    <p:set>
                                      <p:cBhvr>
                                        <p:cTn id="1257" dur="2000" fill="hold"/>
                                        <p:tgtEl>
                                          <p:spTgt spid="164"/>
                                        </p:tgtEl>
                                        <p:attrNameLst>
                                          <p:attrName>fill.type</p:attrName>
                                        </p:attrNameLst>
                                      </p:cBhvr>
                                      <p:to>
                                        <p:strVal val="solid"/>
                                      </p:to>
                                    </p:set>
                                    <p:set>
                                      <p:cBhvr>
                                        <p:cTn id="1258" dur="2000" fill="hold"/>
                                        <p:tgtEl>
                                          <p:spTgt spid="164"/>
                                        </p:tgtEl>
                                        <p:attrNameLst>
                                          <p:attrName>fill.on</p:attrName>
                                        </p:attrNameLst>
                                      </p:cBhvr>
                                      <p:to>
                                        <p:strVal val="true"/>
                                      </p:to>
                                    </p:set>
                                  </p:childTnLst>
                                </p:cTn>
                              </p:par>
                              <p:par>
                                <p:cTn id="1259" presetID="1" presetClass="emph" presetSubtype="2" fill="hold" nodeType="withEffect">
                                  <p:stCondLst>
                                    <p:cond delay="0"/>
                                  </p:stCondLst>
                                  <p:childTnLst>
                                    <p:animClr clrSpc="rgb" dir="cw">
                                      <p:cBhvr>
                                        <p:cTn id="1260" dur="2000" fill="hold"/>
                                        <p:tgtEl>
                                          <p:spTgt spid="189"/>
                                        </p:tgtEl>
                                        <p:attrNameLst>
                                          <p:attrName>fillcolor</p:attrName>
                                        </p:attrNameLst>
                                      </p:cBhvr>
                                      <p:to>
                                        <a:srgbClr val="0000FF"/>
                                      </p:to>
                                    </p:animClr>
                                    <p:set>
                                      <p:cBhvr>
                                        <p:cTn id="1261" dur="2000" fill="hold"/>
                                        <p:tgtEl>
                                          <p:spTgt spid="189"/>
                                        </p:tgtEl>
                                        <p:attrNameLst>
                                          <p:attrName>fill.type</p:attrName>
                                        </p:attrNameLst>
                                      </p:cBhvr>
                                      <p:to>
                                        <p:strVal val="solid"/>
                                      </p:to>
                                    </p:set>
                                    <p:set>
                                      <p:cBhvr>
                                        <p:cTn id="1262" dur="2000" fill="hold"/>
                                        <p:tgtEl>
                                          <p:spTgt spid="189"/>
                                        </p:tgtEl>
                                        <p:attrNameLst>
                                          <p:attrName>fill.on</p:attrName>
                                        </p:attrNameLst>
                                      </p:cBhvr>
                                      <p:to>
                                        <p:strVal val="true"/>
                                      </p:to>
                                    </p:set>
                                  </p:childTnLst>
                                </p:cTn>
                              </p:par>
                              <p:par>
                                <p:cTn id="1263" presetID="1" presetClass="emph" presetSubtype="2" fill="hold" nodeType="withEffect">
                                  <p:stCondLst>
                                    <p:cond delay="0"/>
                                  </p:stCondLst>
                                  <p:childTnLst>
                                    <p:animClr clrSpc="rgb" dir="cw">
                                      <p:cBhvr>
                                        <p:cTn id="1264" dur="2000" fill="hold"/>
                                        <p:tgtEl>
                                          <p:spTgt spid="192"/>
                                        </p:tgtEl>
                                        <p:attrNameLst>
                                          <p:attrName>fillcolor</p:attrName>
                                        </p:attrNameLst>
                                      </p:cBhvr>
                                      <p:to>
                                        <a:srgbClr val="0000FF"/>
                                      </p:to>
                                    </p:animClr>
                                    <p:set>
                                      <p:cBhvr>
                                        <p:cTn id="1265" dur="2000" fill="hold"/>
                                        <p:tgtEl>
                                          <p:spTgt spid="192"/>
                                        </p:tgtEl>
                                        <p:attrNameLst>
                                          <p:attrName>fill.type</p:attrName>
                                        </p:attrNameLst>
                                      </p:cBhvr>
                                      <p:to>
                                        <p:strVal val="solid"/>
                                      </p:to>
                                    </p:set>
                                    <p:set>
                                      <p:cBhvr>
                                        <p:cTn id="1266" dur="2000" fill="hold"/>
                                        <p:tgtEl>
                                          <p:spTgt spid="192"/>
                                        </p:tgtEl>
                                        <p:attrNameLst>
                                          <p:attrName>fill.on</p:attrName>
                                        </p:attrNameLst>
                                      </p:cBhvr>
                                      <p:to>
                                        <p:strVal val="true"/>
                                      </p:to>
                                    </p:set>
                                  </p:childTnLst>
                                </p:cTn>
                              </p:par>
                              <p:par>
                                <p:cTn id="1267" presetID="1" presetClass="emph" presetSubtype="2" fill="hold" nodeType="withEffect">
                                  <p:stCondLst>
                                    <p:cond delay="0"/>
                                  </p:stCondLst>
                                  <p:childTnLst>
                                    <p:animClr clrSpc="rgb" dir="cw">
                                      <p:cBhvr>
                                        <p:cTn id="1268" dur="2000" fill="hold"/>
                                        <p:tgtEl>
                                          <p:spTgt spid="165"/>
                                        </p:tgtEl>
                                        <p:attrNameLst>
                                          <p:attrName>fillcolor</p:attrName>
                                        </p:attrNameLst>
                                      </p:cBhvr>
                                      <p:to>
                                        <a:srgbClr val="0000FF"/>
                                      </p:to>
                                    </p:animClr>
                                    <p:set>
                                      <p:cBhvr>
                                        <p:cTn id="1269" dur="2000" fill="hold"/>
                                        <p:tgtEl>
                                          <p:spTgt spid="165"/>
                                        </p:tgtEl>
                                        <p:attrNameLst>
                                          <p:attrName>fill.type</p:attrName>
                                        </p:attrNameLst>
                                      </p:cBhvr>
                                      <p:to>
                                        <p:strVal val="solid"/>
                                      </p:to>
                                    </p:set>
                                    <p:set>
                                      <p:cBhvr>
                                        <p:cTn id="1270" dur="2000" fill="hold"/>
                                        <p:tgtEl>
                                          <p:spTgt spid="165"/>
                                        </p:tgtEl>
                                        <p:attrNameLst>
                                          <p:attrName>fill.on</p:attrName>
                                        </p:attrNameLst>
                                      </p:cBhvr>
                                      <p:to>
                                        <p:strVal val="true"/>
                                      </p:to>
                                    </p:set>
                                  </p:childTnLst>
                                </p:cTn>
                              </p:par>
                              <p:par>
                                <p:cTn id="1271" presetID="1" presetClass="emph" presetSubtype="2" fill="hold" nodeType="withEffect">
                                  <p:stCondLst>
                                    <p:cond delay="0"/>
                                  </p:stCondLst>
                                  <p:childTnLst>
                                    <p:animClr clrSpc="rgb" dir="cw">
                                      <p:cBhvr>
                                        <p:cTn id="1272" dur="2000" fill="hold"/>
                                        <p:tgtEl>
                                          <p:spTgt spid="200"/>
                                        </p:tgtEl>
                                        <p:attrNameLst>
                                          <p:attrName>fillcolor</p:attrName>
                                        </p:attrNameLst>
                                      </p:cBhvr>
                                      <p:to>
                                        <a:srgbClr val="0000FF"/>
                                      </p:to>
                                    </p:animClr>
                                    <p:set>
                                      <p:cBhvr>
                                        <p:cTn id="1273" dur="2000" fill="hold"/>
                                        <p:tgtEl>
                                          <p:spTgt spid="200"/>
                                        </p:tgtEl>
                                        <p:attrNameLst>
                                          <p:attrName>fill.type</p:attrName>
                                        </p:attrNameLst>
                                      </p:cBhvr>
                                      <p:to>
                                        <p:strVal val="solid"/>
                                      </p:to>
                                    </p:set>
                                    <p:set>
                                      <p:cBhvr>
                                        <p:cTn id="1274" dur="2000" fill="hold"/>
                                        <p:tgtEl>
                                          <p:spTgt spid="200"/>
                                        </p:tgtEl>
                                        <p:attrNameLst>
                                          <p:attrName>fill.on</p:attrName>
                                        </p:attrNameLst>
                                      </p:cBhvr>
                                      <p:to>
                                        <p:strVal val="true"/>
                                      </p:to>
                                    </p:set>
                                  </p:childTnLst>
                                </p:cTn>
                              </p:par>
                              <p:par>
                                <p:cTn id="1275" presetID="1" presetClass="emph" presetSubtype="2" fill="hold" nodeType="withEffect">
                                  <p:stCondLst>
                                    <p:cond delay="0"/>
                                  </p:stCondLst>
                                  <p:childTnLst>
                                    <p:animClr clrSpc="rgb" dir="cw">
                                      <p:cBhvr>
                                        <p:cTn id="1276" dur="2000" fill="hold"/>
                                        <p:tgtEl>
                                          <p:spTgt spid="182"/>
                                        </p:tgtEl>
                                        <p:attrNameLst>
                                          <p:attrName>fillcolor</p:attrName>
                                        </p:attrNameLst>
                                      </p:cBhvr>
                                      <p:to>
                                        <a:srgbClr val="0000FF"/>
                                      </p:to>
                                    </p:animClr>
                                    <p:set>
                                      <p:cBhvr>
                                        <p:cTn id="1277" dur="2000" fill="hold"/>
                                        <p:tgtEl>
                                          <p:spTgt spid="182"/>
                                        </p:tgtEl>
                                        <p:attrNameLst>
                                          <p:attrName>fill.type</p:attrName>
                                        </p:attrNameLst>
                                      </p:cBhvr>
                                      <p:to>
                                        <p:strVal val="solid"/>
                                      </p:to>
                                    </p:set>
                                    <p:set>
                                      <p:cBhvr>
                                        <p:cTn id="1278" dur="2000" fill="hold"/>
                                        <p:tgtEl>
                                          <p:spTgt spid="182"/>
                                        </p:tgtEl>
                                        <p:attrNameLst>
                                          <p:attrName>fill.on</p:attrName>
                                        </p:attrNameLst>
                                      </p:cBhvr>
                                      <p:to>
                                        <p:strVal val="true"/>
                                      </p:to>
                                    </p:set>
                                  </p:childTnLst>
                                </p:cTn>
                              </p:par>
                              <p:par>
                                <p:cTn id="1279" presetID="1" presetClass="emph" presetSubtype="2" fill="hold" nodeType="withEffect">
                                  <p:stCondLst>
                                    <p:cond delay="0"/>
                                  </p:stCondLst>
                                  <p:childTnLst>
                                    <p:animClr clrSpc="rgb" dir="cw">
                                      <p:cBhvr>
                                        <p:cTn id="1280" dur="2000" fill="hold"/>
                                        <p:tgtEl>
                                          <p:spTgt spid="183"/>
                                        </p:tgtEl>
                                        <p:attrNameLst>
                                          <p:attrName>fillcolor</p:attrName>
                                        </p:attrNameLst>
                                      </p:cBhvr>
                                      <p:to>
                                        <a:srgbClr val="0000FF"/>
                                      </p:to>
                                    </p:animClr>
                                    <p:set>
                                      <p:cBhvr>
                                        <p:cTn id="1281" dur="2000" fill="hold"/>
                                        <p:tgtEl>
                                          <p:spTgt spid="183"/>
                                        </p:tgtEl>
                                        <p:attrNameLst>
                                          <p:attrName>fill.type</p:attrName>
                                        </p:attrNameLst>
                                      </p:cBhvr>
                                      <p:to>
                                        <p:strVal val="solid"/>
                                      </p:to>
                                    </p:set>
                                    <p:set>
                                      <p:cBhvr>
                                        <p:cTn id="1282" dur="2000" fill="hold"/>
                                        <p:tgtEl>
                                          <p:spTgt spid="183"/>
                                        </p:tgtEl>
                                        <p:attrNameLst>
                                          <p:attrName>fill.on</p:attrName>
                                        </p:attrNameLst>
                                      </p:cBhvr>
                                      <p:to>
                                        <p:strVal val="true"/>
                                      </p:to>
                                    </p:set>
                                  </p:childTnLst>
                                </p:cTn>
                              </p:par>
                              <p:par>
                                <p:cTn id="1283" presetID="0" presetClass="path" presetSubtype="0" accel="50000" decel="50000" fill="hold" grpId="1" nodeType="withEffect">
                                  <p:stCondLst>
                                    <p:cond delay="0"/>
                                  </p:stCondLst>
                                  <p:childTnLst>
                                    <p:animMotion origin="layout" path="M 1.11022E-16 1.85185E-6 L 0.19184 1.85185E-6 " pathEditMode="relative" rAng="0" ptsTypes="AA">
                                      <p:cBhvr>
                                        <p:cTn id="1284" dur="2000" fill="hold"/>
                                        <p:tgtEl>
                                          <p:spTgt spid="149"/>
                                        </p:tgtEl>
                                        <p:attrNameLst>
                                          <p:attrName>ppt_x</p:attrName>
                                          <p:attrName>ppt_y</p:attrName>
                                        </p:attrNameLst>
                                      </p:cBhvr>
                                      <p:rCtr x="9583" y="0"/>
                                    </p:animMotion>
                                  </p:childTnLst>
                                </p:cTn>
                              </p:par>
                              <p:par>
                                <p:cTn id="1285" presetID="0" presetClass="path" presetSubtype="0" accel="50000" decel="50000" fill="hold" grpId="1" nodeType="withEffect">
                                  <p:stCondLst>
                                    <p:cond delay="0"/>
                                  </p:stCondLst>
                                  <p:childTnLst>
                                    <p:animMotion origin="layout" path="M -4.16667E-6 -3.82716E-6 L 0.16372 -3.82716E-6 " pathEditMode="relative" rAng="0" ptsTypes="AA">
                                      <p:cBhvr>
                                        <p:cTn id="1286" dur="2000" fill="hold"/>
                                        <p:tgtEl>
                                          <p:spTgt spid="163"/>
                                        </p:tgtEl>
                                        <p:attrNameLst>
                                          <p:attrName>ppt_x</p:attrName>
                                          <p:attrName>ppt_y</p:attrName>
                                        </p:attrNameLst>
                                      </p:cBhvr>
                                      <p:rCtr x="8177" y="0"/>
                                    </p:animMotion>
                                  </p:childTnLst>
                                </p:cTn>
                              </p:par>
                              <p:par>
                                <p:cTn id="1287" presetID="0" presetClass="path" presetSubtype="0" accel="50000" decel="50000" fill="hold" grpId="1" nodeType="withEffect">
                                  <p:stCondLst>
                                    <p:cond delay="0"/>
                                  </p:stCondLst>
                                  <p:childTnLst>
                                    <p:animMotion origin="layout" path="M -3.88889E-6 3.08642E-6 L 0.01823 3.08642E-6 " pathEditMode="relative" rAng="0" ptsTypes="AA">
                                      <p:cBhvr>
                                        <p:cTn id="1288" dur="2000" fill="hold"/>
                                        <p:tgtEl>
                                          <p:spTgt spid="155"/>
                                        </p:tgtEl>
                                        <p:attrNameLst>
                                          <p:attrName>ppt_x</p:attrName>
                                          <p:attrName>ppt_y</p:attrName>
                                        </p:attrNameLst>
                                      </p:cBhvr>
                                      <p:rCtr x="903" y="0"/>
                                    </p:animMotion>
                                  </p:childTnLst>
                                </p:cTn>
                              </p:par>
                              <p:par>
                                <p:cTn id="1289" presetID="0" presetClass="path" presetSubtype="0" accel="50000" decel="50000" fill="hold" grpId="1" nodeType="withEffect">
                                  <p:stCondLst>
                                    <p:cond delay="0"/>
                                  </p:stCondLst>
                                  <p:childTnLst>
                                    <p:animMotion origin="layout" path="M 2.5E-6 4.19753E-6 L 0.0934 4.19753E-6 " pathEditMode="relative" rAng="0" ptsTypes="AA">
                                      <p:cBhvr>
                                        <p:cTn id="1290" dur="2000" fill="hold"/>
                                        <p:tgtEl>
                                          <p:spTgt spid="188"/>
                                        </p:tgtEl>
                                        <p:attrNameLst>
                                          <p:attrName>ppt_x</p:attrName>
                                          <p:attrName>ppt_y</p:attrName>
                                        </p:attrNameLst>
                                      </p:cBhvr>
                                      <p:rCtr x="4670" y="0"/>
                                    </p:animMotion>
                                  </p:childTnLst>
                                </p:cTn>
                              </p:par>
                              <p:par>
                                <p:cTn id="1291" presetID="0" presetClass="path" presetSubtype="0" accel="50000" decel="50000" fill="hold" grpId="1" nodeType="withEffect">
                                  <p:stCondLst>
                                    <p:cond delay="0"/>
                                  </p:stCondLst>
                                  <p:childTnLst>
                                    <p:animMotion origin="layout" path="M -1.66667E-6 -4.69136E-6 L 0.06493 -4.69136E-6 " pathEditMode="relative" rAng="0" ptsTypes="AA">
                                      <p:cBhvr>
                                        <p:cTn id="1292" dur="2000" fill="hold"/>
                                        <p:tgtEl>
                                          <p:spTgt spid="191"/>
                                        </p:tgtEl>
                                        <p:attrNameLst>
                                          <p:attrName>ppt_x</p:attrName>
                                          <p:attrName>ppt_y</p:attrName>
                                        </p:attrNameLst>
                                      </p:cBhvr>
                                      <p:rCtr x="3247" y="0"/>
                                    </p:animMotion>
                                  </p:childTnLst>
                                </p:cTn>
                              </p:par>
                              <p:par>
                                <p:cTn id="1293" presetID="0" presetClass="path" presetSubtype="0" accel="50000" decel="50000" fill="hold" grpId="1" nodeType="withEffect">
                                  <p:stCondLst>
                                    <p:cond delay="0"/>
                                  </p:stCondLst>
                                  <p:childTnLst>
                                    <p:animMotion origin="layout" path="M -8.33333E-7 -3.45679E-6 L 0.12917 -3.45679E-6 " pathEditMode="relative" rAng="0" ptsTypes="AA">
                                      <p:cBhvr>
                                        <p:cTn id="1294" dur="2000" fill="hold"/>
                                        <p:tgtEl>
                                          <p:spTgt spid="152"/>
                                        </p:tgtEl>
                                        <p:attrNameLst>
                                          <p:attrName>ppt_x</p:attrName>
                                          <p:attrName>ppt_y</p:attrName>
                                        </p:attrNameLst>
                                      </p:cBhvr>
                                      <p:rCtr x="6458" y="0"/>
                                    </p:animMotion>
                                  </p:childTnLst>
                                </p:cTn>
                              </p:par>
                              <p:par>
                                <p:cTn id="1295" presetID="0" presetClass="path" presetSubtype="0" accel="50000" decel="50000" fill="hold" grpId="1" nodeType="withEffect">
                                  <p:stCondLst>
                                    <p:cond delay="0"/>
                                  </p:stCondLst>
                                  <p:childTnLst>
                                    <p:animMotion origin="layout" path="M 2.77778E-6 1.23457E-7 L 0.15955 1.23457E-7 " pathEditMode="relative" rAng="0" ptsTypes="AA">
                                      <p:cBhvr>
                                        <p:cTn id="1296" dur="2000" fill="hold"/>
                                        <p:tgtEl>
                                          <p:spTgt spid="164"/>
                                        </p:tgtEl>
                                        <p:attrNameLst>
                                          <p:attrName>ppt_x</p:attrName>
                                          <p:attrName>ppt_y</p:attrName>
                                        </p:attrNameLst>
                                      </p:cBhvr>
                                      <p:rCtr x="7969" y="0"/>
                                    </p:animMotion>
                                  </p:childTnLst>
                                </p:cTn>
                              </p:par>
                              <p:par>
                                <p:cTn id="1297" presetID="0" presetClass="path" presetSubtype="0" accel="50000" decel="50000" fill="hold" grpId="1" nodeType="withEffect">
                                  <p:stCondLst>
                                    <p:cond delay="0"/>
                                  </p:stCondLst>
                                  <p:childTnLst>
                                    <p:animMotion origin="layout" path="M 2.5E-6 1.23457E-6 L 0.09375 1.23457E-6 " pathEditMode="relative" rAng="0" ptsTypes="AA">
                                      <p:cBhvr>
                                        <p:cTn id="1298" dur="2000" fill="hold"/>
                                        <p:tgtEl>
                                          <p:spTgt spid="189"/>
                                        </p:tgtEl>
                                        <p:attrNameLst>
                                          <p:attrName>ppt_x</p:attrName>
                                          <p:attrName>ppt_y</p:attrName>
                                        </p:attrNameLst>
                                      </p:cBhvr>
                                      <p:rCtr x="4688" y="0"/>
                                    </p:animMotion>
                                  </p:childTnLst>
                                </p:cTn>
                              </p:par>
                              <p:par>
                                <p:cTn id="1299" presetID="0" presetClass="path" presetSubtype="0" accel="50000" decel="50000" fill="hold" grpId="1" nodeType="withEffect">
                                  <p:stCondLst>
                                    <p:cond delay="0"/>
                                  </p:stCondLst>
                                  <p:childTnLst>
                                    <p:animMotion origin="layout" path="M -1.38889E-6 2.46914E-6 L 0.0257 2.46914E-6 " pathEditMode="relative" rAng="0" ptsTypes="AA">
                                      <p:cBhvr>
                                        <p:cTn id="1300" dur="2000" fill="hold"/>
                                        <p:tgtEl>
                                          <p:spTgt spid="192"/>
                                        </p:tgtEl>
                                        <p:attrNameLst>
                                          <p:attrName>ppt_x</p:attrName>
                                          <p:attrName>ppt_y</p:attrName>
                                        </p:attrNameLst>
                                      </p:cBhvr>
                                      <p:rCtr x="1285" y="0"/>
                                    </p:animMotion>
                                  </p:childTnLst>
                                </p:cTn>
                              </p:par>
                              <p:par>
                                <p:cTn id="1301" presetID="0" presetClass="path" presetSubtype="0" accel="50000" decel="50000" fill="hold" grpId="1" nodeType="withEffect">
                                  <p:stCondLst>
                                    <p:cond delay="0"/>
                                  </p:stCondLst>
                                  <p:childTnLst>
                                    <p:animMotion origin="layout" path="M 4.16667E-6 3.58025E-6 L 0.14479 3.58025E-6 " pathEditMode="relative" rAng="0" ptsTypes="AA">
                                      <p:cBhvr>
                                        <p:cTn id="1302" dur="2000" fill="hold"/>
                                        <p:tgtEl>
                                          <p:spTgt spid="165"/>
                                        </p:tgtEl>
                                        <p:attrNameLst>
                                          <p:attrName>ppt_x</p:attrName>
                                          <p:attrName>ppt_y</p:attrName>
                                        </p:attrNameLst>
                                      </p:cBhvr>
                                      <p:rCtr x="7240" y="0"/>
                                    </p:animMotion>
                                  </p:childTnLst>
                                </p:cTn>
                              </p:par>
                              <p:par>
                                <p:cTn id="1303" presetID="0" presetClass="path" presetSubtype="0" accel="50000" decel="50000" fill="hold" grpId="1" nodeType="withEffect">
                                  <p:stCondLst>
                                    <p:cond delay="0"/>
                                  </p:stCondLst>
                                  <p:childTnLst>
                                    <p:animMotion origin="layout" path="M 5.55556E-7 -3.95062E-6 L 0.11285 -3.95062E-6 " pathEditMode="relative" rAng="0" ptsTypes="AA">
                                      <p:cBhvr>
                                        <p:cTn id="1304" dur="2000" fill="hold"/>
                                        <p:tgtEl>
                                          <p:spTgt spid="200"/>
                                        </p:tgtEl>
                                        <p:attrNameLst>
                                          <p:attrName>ppt_x</p:attrName>
                                          <p:attrName>ppt_y</p:attrName>
                                        </p:attrNameLst>
                                      </p:cBhvr>
                                      <p:rCtr x="5642" y="0"/>
                                    </p:animMotion>
                                  </p:childTnLst>
                                </p:cTn>
                              </p:par>
                              <p:par>
                                <p:cTn id="1305" presetID="0" presetClass="path" presetSubtype="0" accel="50000" decel="50000" fill="hold" grpId="1" nodeType="withEffect">
                                  <p:stCondLst>
                                    <p:cond delay="0"/>
                                  </p:stCondLst>
                                  <p:childTnLst>
                                    <p:animMotion origin="layout" path="M -1.66667E-6 -1.60494E-6 L 0.06615 -1.60494E-6 " pathEditMode="relative" rAng="0" ptsTypes="AA">
                                      <p:cBhvr>
                                        <p:cTn id="1306" dur="2000" fill="hold"/>
                                        <p:tgtEl>
                                          <p:spTgt spid="182"/>
                                        </p:tgtEl>
                                        <p:attrNameLst>
                                          <p:attrName>ppt_x</p:attrName>
                                          <p:attrName>ppt_y</p:attrName>
                                        </p:attrNameLst>
                                      </p:cBhvr>
                                      <p:rCtr x="3299" y="0"/>
                                    </p:animMotion>
                                  </p:childTnLst>
                                </p:cTn>
                              </p:par>
                              <p:par>
                                <p:cTn id="1307" presetID="0" presetClass="path" presetSubtype="0" accel="50000" decel="50000" fill="hold" grpId="1" nodeType="withEffect">
                                  <p:stCondLst>
                                    <p:cond delay="0"/>
                                  </p:stCondLst>
                                  <p:childTnLst>
                                    <p:animMotion origin="layout" path="M 0.00017 -1.7284E-6 L 0.03038 -1.7284E-6 " pathEditMode="relative" rAng="0" ptsTypes="AA">
                                      <p:cBhvr>
                                        <p:cTn id="1308" dur="2000" fill="hold"/>
                                        <p:tgtEl>
                                          <p:spTgt spid="183"/>
                                        </p:tgtEl>
                                        <p:attrNameLst>
                                          <p:attrName>ppt_x</p:attrName>
                                          <p:attrName>ppt_y</p:attrName>
                                        </p:attrNameLst>
                                      </p:cBhvr>
                                      <p:rCtr x="1510" y="0"/>
                                    </p:animMotion>
                                  </p:childTnLst>
                                </p:cTn>
                              </p:par>
                            </p:childTnLst>
                          </p:cTn>
                        </p:par>
                      </p:childTnLst>
                    </p:cTn>
                  </p:par>
                  <p:par>
                    <p:cTn id="1309" fill="hold">
                      <p:stCondLst>
                        <p:cond delay="indefinite"/>
                      </p:stCondLst>
                      <p:childTnLst>
                        <p:par>
                          <p:cTn id="1310" fill="hold">
                            <p:stCondLst>
                              <p:cond delay="0"/>
                            </p:stCondLst>
                            <p:childTnLst>
                              <p:par>
                                <p:cTn id="1311" presetID="1" presetClass="entr" presetSubtype="0" fill="hold" nodeType="clickEffect">
                                  <p:stCondLst>
                                    <p:cond delay="0"/>
                                  </p:stCondLst>
                                  <p:childTnLst>
                                    <p:set>
                                      <p:cBhvr>
                                        <p:cTn id="131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3"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43" grpId="0"/>
      <p:bldP spid="144" grpId="0"/>
      <p:bldP spid="145" grpId="0"/>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8" grpId="0" animBg="1"/>
      <p:bldP spid="209" grpId="0" animBg="1"/>
      <p:bldP spid="210" grpId="0" animBg="1"/>
      <p:bldP spid="211" grpId="0" animBg="1"/>
      <p:bldP spid="2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7" name="Straight Connector 446">
            <a:extLst>
              <a:ext uri="{FF2B5EF4-FFF2-40B4-BE49-F238E27FC236}">
                <a16:creationId xmlns:a16="http://schemas.microsoft.com/office/drawing/2014/main" id="{94FCDF3E-7F8B-7F40-8B4E-29E76641F86A}"/>
              </a:ext>
            </a:extLst>
          </p:cNvPr>
          <p:cNvCxnSpPr>
            <a:cxnSpLocks/>
          </p:cNvCxnSpPr>
          <p:nvPr/>
        </p:nvCxnSpPr>
        <p:spPr>
          <a:xfrm flipV="1">
            <a:off x="4903501" y="663580"/>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descr="image3802.png">
            <a:extLst>
              <a:ext uri="{FF2B5EF4-FFF2-40B4-BE49-F238E27FC236}">
                <a16:creationId xmlns:a16="http://schemas.microsoft.com/office/drawing/2014/main" id="{F454CA11-FB41-B44D-ACE9-D68862AB5A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0201" y="3355206"/>
            <a:ext cx="8254314" cy="1575089"/>
          </a:xfrm>
          <a:prstGeom prst="rect">
            <a:avLst/>
          </a:prstGeom>
        </p:spPr>
      </p:pic>
      <p:sp>
        <p:nvSpPr>
          <p:cNvPr id="8" name="Rectangle 7">
            <a:extLst>
              <a:ext uri="{FF2B5EF4-FFF2-40B4-BE49-F238E27FC236}">
                <a16:creationId xmlns:a16="http://schemas.microsoft.com/office/drawing/2014/main" id="{0DD4350A-6CCF-4449-B843-0A27848BAD4C}"/>
              </a:ext>
            </a:extLst>
          </p:cNvPr>
          <p:cNvSpPr/>
          <p:nvPr/>
        </p:nvSpPr>
        <p:spPr>
          <a:xfrm>
            <a:off x="1019735"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8D39DB-7C0A-1940-A659-A4C7B1E211CB}"/>
              </a:ext>
            </a:extLst>
          </p:cNvPr>
          <p:cNvSpPr/>
          <p:nvPr/>
        </p:nvSpPr>
        <p:spPr>
          <a:xfrm>
            <a:off x="3771900" y="61172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31BFC4-6D7D-824A-AB73-14A2F794973C}"/>
              </a:ext>
            </a:extLst>
          </p:cNvPr>
          <p:cNvCxnSpPr>
            <a:cxnSpLocks/>
          </p:cNvCxnSpPr>
          <p:nvPr/>
        </p:nvCxnSpPr>
        <p:spPr>
          <a:xfrm flipV="1">
            <a:off x="216963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D91C6-9931-0D4D-A592-A31AFAD0B78A}"/>
              </a:ext>
            </a:extLst>
          </p:cNvPr>
          <p:cNvCxnSpPr>
            <a:cxnSpLocks/>
          </p:cNvCxnSpPr>
          <p:nvPr/>
        </p:nvCxnSpPr>
        <p:spPr>
          <a:xfrm flipV="1">
            <a:off x="1377543"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72B364-6832-E54C-A6F4-BC44E4B1BC02}"/>
              </a:ext>
            </a:extLst>
          </p:cNvPr>
          <p:cNvCxnSpPr>
            <a:cxnSpLocks/>
          </p:cNvCxnSpPr>
          <p:nvPr/>
        </p:nvCxnSpPr>
        <p:spPr>
          <a:xfrm flipV="1">
            <a:off x="2889711"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004CCC-310A-B441-B0F9-1ECD75AF1D62}"/>
              </a:ext>
            </a:extLst>
          </p:cNvPr>
          <p:cNvSpPr txBox="1"/>
          <p:nvPr/>
        </p:nvSpPr>
        <p:spPr>
          <a:xfrm rot="16200000">
            <a:off x="-369371" y="1608007"/>
            <a:ext cx="2373636" cy="400110"/>
          </a:xfrm>
          <a:prstGeom prst="rect">
            <a:avLst/>
          </a:prstGeom>
          <a:noFill/>
        </p:spPr>
        <p:txBody>
          <a:bodyPr wrap="square" rtlCol="0">
            <a:spAutoFit/>
          </a:bodyPr>
          <a:lstStyle/>
          <a:p>
            <a:pPr algn="ctr"/>
            <a:r>
              <a:rPr lang="en-US" sz="2000" dirty="0"/>
              <a:t>Protein Expression</a:t>
            </a:r>
          </a:p>
        </p:txBody>
      </p:sp>
      <p:cxnSp>
        <p:nvCxnSpPr>
          <p:cNvPr id="14" name="Straight Connector 13">
            <a:extLst>
              <a:ext uri="{FF2B5EF4-FFF2-40B4-BE49-F238E27FC236}">
                <a16:creationId xmlns:a16="http://schemas.microsoft.com/office/drawing/2014/main" id="{3879EDB5-DE82-2547-ADE8-3769643B674C}"/>
              </a:ext>
            </a:extLst>
          </p:cNvPr>
          <p:cNvCxnSpPr>
            <a:cxnSpLocks/>
          </p:cNvCxnSpPr>
          <p:nvPr/>
        </p:nvCxnSpPr>
        <p:spPr>
          <a:xfrm flipV="1">
            <a:off x="1377543"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F34F71-76FF-2343-9A2B-5B1C337AB51B}"/>
              </a:ext>
            </a:extLst>
          </p:cNvPr>
          <p:cNvCxnSpPr>
            <a:cxnSpLocks/>
          </p:cNvCxnSpPr>
          <p:nvPr/>
        </p:nvCxnSpPr>
        <p:spPr>
          <a:xfrm flipV="1">
            <a:off x="216963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9759E-7ADD-FB4F-8449-9FEF502A5B83}"/>
              </a:ext>
            </a:extLst>
          </p:cNvPr>
          <p:cNvCxnSpPr>
            <a:cxnSpLocks/>
          </p:cNvCxnSpPr>
          <p:nvPr/>
        </p:nvCxnSpPr>
        <p:spPr>
          <a:xfrm flipV="1">
            <a:off x="2889711"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40DE19-2FFE-694C-B0DA-1CFCBB347CC5}"/>
              </a:ext>
            </a:extLst>
          </p:cNvPr>
          <p:cNvSpPr txBox="1"/>
          <p:nvPr/>
        </p:nvSpPr>
        <p:spPr>
          <a:xfrm>
            <a:off x="1152161" y="2922872"/>
            <a:ext cx="477410" cy="338554"/>
          </a:xfrm>
          <a:prstGeom prst="rect">
            <a:avLst/>
          </a:prstGeom>
          <a:noFill/>
        </p:spPr>
        <p:txBody>
          <a:bodyPr wrap="square" rtlCol="0">
            <a:spAutoFit/>
          </a:bodyPr>
          <a:lstStyle/>
          <a:p>
            <a:pPr algn="ctr"/>
            <a:r>
              <a:rPr lang="en-US" sz="1600" dirty="0"/>
              <a:t>AA</a:t>
            </a:r>
          </a:p>
        </p:txBody>
      </p:sp>
      <p:sp>
        <p:nvSpPr>
          <p:cNvPr id="18" name="TextBox 17">
            <a:extLst>
              <a:ext uri="{FF2B5EF4-FFF2-40B4-BE49-F238E27FC236}">
                <a16:creationId xmlns:a16="http://schemas.microsoft.com/office/drawing/2014/main" id="{CB7F2ECE-499C-7943-AC28-68F1FB89E3DF}"/>
              </a:ext>
            </a:extLst>
          </p:cNvPr>
          <p:cNvSpPr txBox="1"/>
          <p:nvPr/>
        </p:nvSpPr>
        <p:spPr>
          <a:xfrm>
            <a:off x="1917603" y="2913580"/>
            <a:ext cx="477410" cy="338554"/>
          </a:xfrm>
          <a:prstGeom prst="rect">
            <a:avLst/>
          </a:prstGeom>
          <a:noFill/>
        </p:spPr>
        <p:txBody>
          <a:bodyPr wrap="square" rtlCol="0">
            <a:spAutoFit/>
          </a:bodyPr>
          <a:lstStyle/>
          <a:p>
            <a:pPr algn="ctr"/>
            <a:r>
              <a:rPr lang="en-US" sz="1600" dirty="0"/>
              <a:t>AB</a:t>
            </a:r>
          </a:p>
        </p:txBody>
      </p:sp>
      <p:sp>
        <p:nvSpPr>
          <p:cNvPr id="19" name="TextBox 18">
            <a:extLst>
              <a:ext uri="{FF2B5EF4-FFF2-40B4-BE49-F238E27FC236}">
                <a16:creationId xmlns:a16="http://schemas.microsoft.com/office/drawing/2014/main" id="{72C72A24-7B30-5145-A261-B0860F4DE482}"/>
              </a:ext>
            </a:extLst>
          </p:cNvPr>
          <p:cNvSpPr txBox="1"/>
          <p:nvPr/>
        </p:nvSpPr>
        <p:spPr>
          <a:xfrm>
            <a:off x="2664329" y="2922872"/>
            <a:ext cx="477410" cy="338554"/>
          </a:xfrm>
          <a:prstGeom prst="rect">
            <a:avLst/>
          </a:prstGeom>
          <a:noFill/>
        </p:spPr>
        <p:txBody>
          <a:bodyPr wrap="square" rtlCol="0">
            <a:spAutoFit/>
          </a:bodyPr>
          <a:lstStyle/>
          <a:p>
            <a:pPr algn="ctr"/>
            <a:r>
              <a:rPr lang="en-US" sz="1600" dirty="0"/>
              <a:t>BB</a:t>
            </a:r>
          </a:p>
        </p:txBody>
      </p:sp>
      <p:cxnSp>
        <p:nvCxnSpPr>
          <p:cNvPr id="20" name="Straight Connector 19">
            <a:extLst>
              <a:ext uri="{FF2B5EF4-FFF2-40B4-BE49-F238E27FC236}">
                <a16:creationId xmlns:a16="http://schemas.microsoft.com/office/drawing/2014/main" id="{9507AB6D-0719-E344-86A3-5FE1EC04DD69}"/>
              </a:ext>
            </a:extLst>
          </p:cNvPr>
          <p:cNvCxnSpPr>
            <a:cxnSpLocks/>
          </p:cNvCxnSpPr>
          <p:nvPr/>
        </p:nvCxnSpPr>
        <p:spPr>
          <a:xfrm flipV="1">
            <a:off x="491490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FF6FA2-D50D-E749-8EF2-7261432E8DB9}"/>
              </a:ext>
            </a:extLst>
          </p:cNvPr>
          <p:cNvCxnSpPr>
            <a:cxnSpLocks/>
          </p:cNvCxnSpPr>
          <p:nvPr/>
        </p:nvCxnSpPr>
        <p:spPr>
          <a:xfrm flipV="1">
            <a:off x="4122812"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2FF9DE-597E-3E4D-9F90-E20D079AEF35}"/>
              </a:ext>
            </a:extLst>
          </p:cNvPr>
          <p:cNvCxnSpPr>
            <a:cxnSpLocks/>
          </p:cNvCxnSpPr>
          <p:nvPr/>
        </p:nvCxnSpPr>
        <p:spPr>
          <a:xfrm flipV="1">
            <a:off x="5634980" y="288686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0DB021-0205-EA43-833B-D1A4833845BB}"/>
              </a:ext>
            </a:extLst>
          </p:cNvPr>
          <p:cNvSpPr txBox="1"/>
          <p:nvPr/>
        </p:nvSpPr>
        <p:spPr>
          <a:xfrm>
            <a:off x="3870784" y="2922872"/>
            <a:ext cx="477410" cy="338554"/>
          </a:xfrm>
          <a:prstGeom prst="rect">
            <a:avLst/>
          </a:prstGeom>
          <a:noFill/>
        </p:spPr>
        <p:txBody>
          <a:bodyPr wrap="square" rtlCol="0">
            <a:spAutoFit/>
          </a:bodyPr>
          <a:lstStyle/>
          <a:p>
            <a:pPr algn="ctr"/>
            <a:r>
              <a:rPr lang="en-US" sz="1600" dirty="0"/>
              <a:t>AA</a:t>
            </a:r>
          </a:p>
        </p:txBody>
      </p:sp>
      <p:sp>
        <p:nvSpPr>
          <p:cNvPr id="24" name="TextBox 23">
            <a:extLst>
              <a:ext uri="{FF2B5EF4-FFF2-40B4-BE49-F238E27FC236}">
                <a16:creationId xmlns:a16="http://schemas.microsoft.com/office/drawing/2014/main" id="{BAF29441-A56A-824E-BB77-19FBF80FBCA1}"/>
              </a:ext>
            </a:extLst>
          </p:cNvPr>
          <p:cNvSpPr txBox="1"/>
          <p:nvPr/>
        </p:nvSpPr>
        <p:spPr>
          <a:xfrm>
            <a:off x="4668030" y="2913580"/>
            <a:ext cx="477410" cy="338554"/>
          </a:xfrm>
          <a:prstGeom prst="rect">
            <a:avLst/>
          </a:prstGeom>
          <a:noFill/>
        </p:spPr>
        <p:txBody>
          <a:bodyPr wrap="square" rtlCol="0">
            <a:spAutoFit/>
          </a:bodyPr>
          <a:lstStyle/>
          <a:p>
            <a:pPr algn="ctr"/>
            <a:r>
              <a:rPr lang="en-US" sz="1600" dirty="0"/>
              <a:t>AB</a:t>
            </a:r>
          </a:p>
        </p:txBody>
      </p:sp>
      <p:sp>
        <p:nvSpPr>
          <p:cNvPr id="25" name="TextBox 24">
            <a:extLst>
              <a:ext uri="{FF2B5EF4-FFF2-40B4-BE49-F238E27FC236}">
                <a16:creationId xmlns:a16="http://schemas.microsoft.com/office/drawing/2014/main" id="{CE6F2274-8B07-BC4C-B1AD-2CECD7960CD1}"/>
              </a:ext>
            </a:extLst>
          </p:cNvPr>
          <p:cNvSpPr txBox="1"/>
          <p:nvPr/>
        </p:nvSpPr>
        <p:spPr>
          <a:xfrm>
            <a:off x="5398854" y="2922872"/>
            <a:ext cx="477410" cy="338554"/>
          </a:xfrm>
          <a:prstGeom prst="rect">
            <a:avLst/>
          </a:prstGeom>
          <a:noFill/>
        </p:spPr>
        <p:txBody>
          <a:bodyPr wrap="square" rtlCol="0">
            <a:spAutoFit/>
          </a:bodyPr>
          <a:lstStyle/>
          <a:p>
            <a:pPr algn="ctr"/>
            <a:r>
              <a:rPr lang="en-US" sz="1600" dirty="0"/>
              <a:t>BB</a:t>
            </a:r>
          </a:p>
        </p:txBody>
      </p:sp>
      <p:cxnSp>
        <p:nvCxnSpPr>
          <p:cNvPr id="26" name="Straight Connector 25">
            <a:extLst>
              <a:ext uri="{FF2B5EF4-FFF2-40B4-BE49-F238E27FC236}">
                <a16:creationId xmlns:a16="http://schemas.microsoft.com/office/drawing/2014/main" id="{69F17D61-7187-F44D-BE65-F166704A783C}"/>
              </a:ext>
            </a:extLst>
          </p:cNvPr>
          <p:cNvCxnSpPr>
            <a:cxnSpLocks/>
          </p:cNvCxnSpPr>
          <p:nvPr/>
        </p:nvCxnSpPr>
        <p:spPr>
          <a:xfrm flipV="1">
            <a:off x="4122812"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0A4CEC-1B44-E147-B39C-8DEF66D39351}"/>
              </a:ext>
            </a:extLst>
          </p:cNvPr>
          <p:cNvCxnSpPr>
            <a:cxnSpLocks/>
          </p:cNvCxnSpPr>
          <p:nvPr/>
        </p:nvCxnSpPr>
        <p:spPr>
          <a:xfrm flipV="1">
            <a:off x="5634980" y="61861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D13B29C1-E72D-C34D-B0C6-BF272D1B6EC2}"/>
              </a:ext>
            </a:extLst>
          </p:cNvPr>
          <p:cNvSpPr/>
          <p:nvPr/>
        </p:nvSpPr>
        <p:spPr>
          <a:xfrm>
            <a:off x="6515185" y="636540"/>
            <a:ext cx="2286000" cy="228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cxnSp>
        <p:nvCxnSpPr>
          <p:cNvPr id="142" name="Straight Connector 141">
            <a:extLst>
              <a:ext uri="{FF2B5EF4-FFF2-40B4-BE49-F238E27FC236}">
                <a16:creationId xmlns:a16="http://schemas.microsoft.com/office/drawing/2014/main" id="{6D362497-515D-B84C-8147-DFC3FCA3FE14}"/>
              </a:ext>
            </a:extLst>
          </p:cNvPr>
          <p:cNvCxnSpPr>
            <a:cxnSpLocks/>
          </p:cNvCxnSpPr>
          <p:nvPr/>
        </p:nvCxnSpPr>
        <p:spPr>
          <a:xfrm flipV="1">
            <a:off x="765818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3953DB-823D-A945-AC06-5AFB38CF083D}"/>
              </a:ext>
            </a:extLst>
          </p:cNvPr>
          <p:cNvCxnSpPr>
            <a:cxnSpLocks/>
          </p:cNvCxnSpPr>
          <p:nvPr/>
        </p:nvCxnSpPr>
        <p:spPr>
          <a:xfrm flipV="1">
            <a:off x="6866097"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C926BF6-2011-3443-B78B-9EAAD37DD389}"/>
              </a:ext>
            </a:extLst>
          </p:cNvPr>
          <p:cNvCxnSpPr>
            <a:cxnSpLocks/>
          </p:cNvCxnSpPr>
          <p:nvPr/>
        </p:nvCxnSpPr>
        <p:spPr>
          <a:xfrm flipV="1">
            <a:off x="8378265" y="2895828"/>
            <a:ext cx="0" cy="108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CC5F9BB2-BAA2-6E48-8D80-B9E39E48C142}"/>
              </a:ext>
            </a:extLst>
          </p:cNvPr>
          <p:cNvSpPr txBox="1"/>
          <p:nvPr/>
        </p:nvSpPr>
        <p:spPr>
          <a:xfrm>
            <a:off x="6614069" y="2931832"/>
            <a:ext cx="477410" cy="338554"/>
          </a:xfrm>
          <a:prstGeom prst="rect">
            <a:avLst/>
          </a:prstGeom>
          <a:noFill/>
        </p:spPr>
        <p:txBody>
          <a:bodyPr wrap="square" rtlCol="0">
            <a:spAutoFit/>
          </a:bodyPr>
          <a:lstStyle/>
          <a:p>
            <a:pPr algn="ctr"/>
            <a:r>
              <a:rPr lang="en-US" sz="1600" dirty="0"/>
              <a:t>AA</a:t>
            </a:r>
          </a:p>
        </p:txBody>
      </p:sp>
      <p:sp>
        <p:nvSpPr>
          <p:cNvPr id="146" name="TextBox 145">
            <a:extLst>
              <a:ext uri="{FF2B5EF4-FFF2-40B4-BE49-F238E27FC236}">
                <a16:creationId xmlns:a16="http://schemas.microsoft.com/office/drawing/2014/main" id="{191A6BC9-05A5-0140-99A2-E67F38AB8C98}"/>
              </a:ext>
            </a:extLst>
          </p:cNvPr>
          <p:cNvSpPr txBox="1"/>
          <p:nvPr/>
        </p:nvSpPr>
        <p:spPr>
          <a:xfrm>
            <a:off x="7411315" y="2922540"/>
            <a:ext cx="477410" cy="338554"/>
          </a:xfrm>
          <a:prstGeom prst="rect">
            <a:avLst/>
          </a:prstGeom>
          <a:noFill/>
        </p:spPr>
        <p:txBody>
          <a:bodyPr wrap="square" rtlCol="0">
            <a:spAutoFit/>
          </a:bodyPr>
          <a:lstStyle/>
          <a:p>
            <a:pPr algn="ctr"/>
            <a:r>
              <a:rPr lang="en-US" sz="1600" dirty="0"/>
              <a:t>AB</a:t>
            </a:r>
          </a:p>
        </p:txBody>
      </p:sp>
      <p:sp>
        <p:nvSpPr>
          <p:cNvPr id="147" name="TextBox 146">
            <a:extLst>
              <a:ext uri="{FF2B5EF4-FFF2-40B4-BE49-F238E27FC236}">
                <a16:creationId xmlns:a16="http://schemas.microsoft.com/office/drawing/2014/main" id="{93BF886B-B819-2942-9AFC-49693BBFF02A}"/>
              </a:ext>
            </a:extLst>
          </p:cNvPr>
          <p:cNvSpPr txBox="1"/>
          <p:nvPr/>
        </p:nvSpPr>
        <p:spPr>
          <a:xfrm>
            <a:off x="8142139" y="2931832"/>
            <a:ext cx="477410" cy="338554"/>
          </a:xfrm>
          <a:prstGeom prst="rect">
            <a:avLst/>
          </a:prstGeom>
          <a:noFill/>
        </p:spPr>
        <p:txBody>
          <a:bodyPr wrap="square" rtlCol="0">
            <a:spAutoFit/>
          </a:bodyPr>
          <a:lstStyle/>
          <a:p>
            <a:pPr algn="ctr"/>
            <a:r>
              <a:rPr lang="en-US" sz="1600" dirty="0"/>
              <a:t>BB</a:t>
            </a:r>
          </a:p>
        </p:txBody>
      </p:sp>
      <p:cxnSp>
        <p:nvCxnSpPr>
          <p:cNvPr id="148" name="Straight Connector 147">
            <a:extLst>
              <a:ext uri="{FF2B5EF4-FFF2-40B4-BE49-F238E27FC236}">
                <a16:creationId xmlns:a16="http://schemas.microsoft.com/office/drawing/2014/main" id="{D36F0A05-E364-2A42-A319-BE511EC8E19C}"/>
              </a:ext>
            </a:extLst>
          </p:cNvPr>
          <p:cNvCxnSpPr>
            <a:cxnSpLocks/>
          </p:cNvCxnSpPr>
          <p:nvPr/>
        </p:nvCxnSpPr>
        <p:spPr>
          <a:xfrm flipV="1">
            <a:off x="6866097"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21E351-3421-0B42-A7B2-B8EF0AA80F2A}"/>
              </a:ext>
            </a:extLst>
          </p:cNvPr>
          <p:cNvCxnSpPr>
            <a:cxnSpLocks/>
          </p:cNvCxnSpPr>
          <p:nvPr/>
        </p:nvCxnSpPr>
        <p:spPr>
          <a:xfrm flipV="1">
            <a:off x="765818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2E67F05-01DD-5E43-81B2-05613483A9C9}"/>
              </a:ext>
            </a:extLst>
          </p:cNvPr>
          <p:cNvCxnSpPr>
            <a:cxnSpLocks/>
          </p:cNvCxnSpPr>
          <p:nvPr/>
        </p:nvCxnSpPr>
        <p:spPr>
          <a:xfrm flipV="1">
            <a:off x="8378265" y="627576"/>
            <a:ext cx="0" cy="226825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F56B81F4-F305-EF47-BCDD-C240C010D18D}"/>
              </a:ext>
            </a:extLst>
          </p:cNvPr>
          <p:cNvSpPr txBox="1"/>
          <p:nvPr/>
        </p:nvSpPr>
        <p:spPr>
          <a:xfrm rot="16200000">
            <a:off x="-420390" y="3936406"/>
            <a:ext cx="2075676" cy="400110"/>
          </a:xfrm>
          <a:prstGeom prst="rect">
            <a:avLst/>
          </a:prstGeom>
          <a:noFill/>
        </p:spPr>
        <p:txBody>
          <a:bodyPr wrap="square" rtlCol="0">
            <a:spAutoFit/>
          </a:bodyPr>
          <a:lstStyle/>
          <a:p>
            <a:pPr algn="ctr"/>
            <a:r>
              <a:rPr lang="en-US" sz="2000" dirty="0" err="1"/>
              <a:t>LOD</a:t>
            </a:r>
            <a:endParaRPr lang="en-US" sz="2000" dirty="0"/>
          </a:p>
        </p:txBody>
      </p:sp>
      <p:sp>
        <p:nvSpPr>
          <p:cNvPr id="210" name="Freeform 209">
            <a:extLst>
              <a:ext uri="{FF2B5EF4-FFF2-40B4-BE49-F238E27FC236}">
                <a16:creationId xmlns:a16="http://schemas.microsoft.com/office/drawing/2014/main" id="{75694579-D6D9-1A46-96CB-74FA1C50891E}"/>
              </a:ext>
            </a:extLst>
          </p:cNvPr>
          <p:cNvSpPr/>
          <p:nvPr/>
        </p:nvSpPr>
        <p:spPr>
          <a:xfrm>
            <a:off x="2084651" y="3261747"/>
            <a:ext cx="148258" cy="1398485"/>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Freeform 210">
            <a:extLst>
              <a:ext uri="{FF2B5EF4-FFF2-40B4-BE49-F238E27FC236}">
                <a16:creationId xmlns:a16="http://schemas.microsoft.com/office/drawing/2014/main" id="{FCCB7D11-63EB-EB47-B05C-17732B01F5B4}"/>
              </a:ext>
            </a:extLst>
          </p:cNvPr>
          <p:cNvSpPr/>
          <p:nvPr/>
        </p:nvSpPr>
        <p:spPr>
          <a:xfrm>
            <a:off x="4738729" y="3241221"/>
            <a:ext cx="90069" cy="1350431"/>
          </a:xfrm>
          <a:custGeom>
            <a:avLst/>
            <a:gdLst>
              <a:gd name="connsiteX0" fmla="*/ 117945 w 117945"/>
              <a:gd name="connsiteY0" fmla="*/ 2631882 h 2631882"/>
              <a:gd name="connsiteX1" fmla="*/ 6626 w 117945"/>
              <a:gd name="connsiteY1" fmla="*/ 1105232 h 2631882"/>
              <a:gd name="connsiteX2" fmla="*/ 78188 w 117945"/>
              <a:gd name="connsiteY2" fmla="*/ 0 h 2631882"/>
            </a:gdLst>
            <a:ahLst/>
            <a:cxnLst>
              <a:cxn ang="0">
                <a:pos x="connsiteX0" y="connsiteY0"/>
              </a:cxn>
              <a:cxn ang="0">
                <a:pos x="connsiteX1" y="connsiteY1"/>
              </a:cxn>
              <a:cxn ang="0">
                <a:pos x="connsiteX2" y="connsiteY2"/>
              </a:cxn>
            </a:cxnLst>
            <a:rect l="l" t="t" r="r" b="b"/>
            <a:pathLst>
              <a:path w="117945" h="2631882">
                <a:moveTo>
                  <a:pt x="117945" y="2631882"/>
                </a:moveTo>
                <a:cubicBezTo>
                  <a:pt x="65598" y="2087880"/>
                  <a:pt x="13252" y="1543879"/>
                  <a:pt x="6626" y="1105232"/>
                </a:cubicBezTo>
                <a:cubicBezTo>
                  <a:pt x="0" y="666585"/>
                  <a:pt x="39094" y="333292"/>
                  <a:pt x="78188"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2" name="Freeform 211">
            <a:extLst>
              <a:ext uri="{FF2B5EF4-FFF2-40B4-BE49-F238E27FC236}">
                <a16:creationId xmlns:a16="http://schemas.microsoft.com/office/drawing/2014/main" id="{06CF5F80-1714-CE48-ADDF-AB678C4CBFBE}"/>
              </a:ext>
            </a:extLst>
          </p:cNvPr>
          <p:cNvSpPr/>
          <p:nvPr/>
        </p:nvSpPr>
        <p:spPr>
          <a:xfrm>
            <a:off x="7638415" y="3288716"/>
            <a:ext cx="76835" cy="1382946"/>
          </a:xfrm>
          <a:custGeom>
            <a:avLst/>
            <a:gdLst>
              <a:gd name="connsiteX0" fmla="*/ 117945 w 117945"/>
              <a:gd name="connsiteY0" fmla="*/ 2631882 h 2631882"/>
              <a:gd name="connsiteX1" fmla="*/ 6626 w 117945"/>
              <a:gd name="connsiteY1" fmla="*/ 1105232 h 2631882"/>
              <a:gd name="connsiteX2" fmla="*/ 78188 w 117945"/>
              <a:gd name="connsiteY2" fmla="*/ 0 h 2631882"/>
              <a:gd name="connsiteX0" fmla="*/ 214024 w 214024"/>
              <a:gd name="connsiteY0" fmla="*/ 2631882 h 2631882"/>
              <a:gd name="connsiteX1" fmla="*/ 102705 w 214024"/>
              <a:gd name="connsiteY1" fmla="*/ 1105232 h 2631882"/>
              <a:gd name="connsiteX2" fmla="*/ 39094 w 214024"/>
              <a:gd name="connsiteY2" fmla="*/ 0 h 2631882"/>
              <a:gd name="connsiteX0" fmla="*/ 227939 w 227939"/>
              <a:gd name="connsiteY0" fmla="*/ 2631882 h 2631882"/>
              <a:gd name="connsiteX1" fmla="*/ 29155 w 227939"/>
              <a:gd name="connsiteY1" fmla="*/ 1129085 h 2631882"/>
              <a:gd name="connsiteX2" fmla="*/ 53009 w 227939"/>
              <a:gd name="connsiteY2" fmla="*/ 0 h 2631882"/>
            </a:gdLst>
            <a:ahLst/>
            <a:cxnLst>
              <a:cxn ang="0">
                <a:pos x="connsiteX0" y="connsiteY0"/>
              </a:cxn>
              <a:cxn ang="0">
                <a:pos x="connsiteX1" y="connsiteY1"/>
              </a:cxn>
              <a:cxn ang="0">
                <a:pos x="connsiteX2" y="connsiteY2"/>
              </a:cxn>
            </a:cxnLst>
            <a:rect l="l" t="t" r="r" b="b"/>
            <a:pathLst>
              <a:path w="227939" h="2631882">
                <a:moveTo>
                  <a:pt x="227939" y="2631882"/>
                </a:moveTo>
                <a:cubicBezTo>
                  <a:pt x="175592" y="2087880"/>
                  <a:pt x="58310" y="1567732"/>
                  <a:pt x="29155" y="1129085"/>
                </a:cubicBezTo>
                <a:cubicBezTo>
                  <a:pt x="0" y="690438"/>
                  <a:pt x="13915" y="333292"/>
                  <a:pt x="53009" y="0"/>
                </a:cubicBezTo>
              </a:path>
            </a:pathLst>
          </a:custGeom>
          <a:ln w="19050">
            <a:solidFill>
              <a:schemeClr val="tx1">
                <a:lumMod val="65000"/>
                <a:lumOff val="35000"/>
              </a:schemeClr>
            </a:solidFill>
            <a:headEnd type="diamond" w="med" len="med"/>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Oval 498">
            <a:extLst>
              <a:ext uri="{FF2B5EF4-FFF2-40B4-BE49-F238E27FC236}">
                <a16:creationId xmlns:a16="http://schemas.microsoft.com/office/drawing/2014/main" id="{9C50E496-75D5-7B46-BBF0-5FEDAE67B4BA}"/>
              </a:ext>
            </a:extLst>
          </p:cNvPr>
          <p:cNvSpPr/>
          <p:nvPr/>
        </p:nvSpPr>
        <p:spPr>
          <a:xfrm>
            <a:off x="1348977" y="25581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0" name="Oval 529">
            <a:extLst>
              <a:ext uri="{FF2B5EF4-FFF2-40B4-BE49-F238E27FC236}">
                <a16:creationId xmlns:a16="http://schemas.microsoft.com/office/drawing/2014/main" id="{987609C4-B428-944B-95C7-1C140814E969}"/>
              </a:ext>
            </a:extLst>
          </p:cNvPr>
          <p:cNvSpPr/>
          <p:nvPr/>
        </p:nvSpPr>
        <p:spPr>
          <a:xfrm>
            <a:off x="1334083" y="207493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1" name="Oval 530">
            <a:extLst>
              <a:ext uri="{FF2B5EF4-FFF2-40B4-BE49-F238E27FC236}">
                <a16:creationId xmlns:a16="http://schemas.microsoft.com/office/drawing/2014/main" id="{F2FD9121-C3A8-724E-B91D-77F59A654F4B}"/>
              </a:ext>
            </a:extLst>
          </p:cNvPr>
          <p:cNvSpPr/>
          <p:nvPr/>
        </p:nvSpPr>
        <p:spPr>
          <a:xfrm>
            <a:off x="1327052"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2" name="Oval 531">
            <a:extLst>
              <a:ext uri="{FF2B5EF4-FFF2-40B4-BE49-F238E27FC236}">
                <a16:creationId xmlns:a16="http://schemas.microsoft.com/office/drawing/2014/main" id="{513478B5-86BD-8C46-ADFC-5365E0A0853C}"/>
              </a:ext>
            </a:extLst>
          </p:cNvPr>
          <p:cNvSpPr/>
          <p:nvPr/>
        </p:nvSpPr>
        <p:spPr>
          <a:xfrm>
            <a:off x="1331822"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3" name="Oval 532">
            <a:extLst>
              <a:ext uri="{FF2B5EF4-FFF2-40B4-BE49-F238E27FC236}">
                <a16:creationId xmlns:a16="http://schemas.microsoft.com/office/drawing/2014/main" id="{139DCDF5-0DE6-554E-9855-CD9E025067A6}"/>
              </a:ext>
            </a:extLst>
          </p:cNvPr>
          <p:cNvSpPr/>
          <p:nvPr/>
        </p:nvSpPr>
        <p:spPr>
          <a:xfrm>
            <a:off x="1344972" y="229276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53E68C5D-B17B-2B49-9E44-3599424DF5B2}"/>
              </a:ext>
            </a:extLst>
          </p:cNvPr>
          <p:cNvSpPr/>
          <p:nvPr/>
        </p:nvSpPr>
        <p:spPr>
          <a:xfrm>
            <a:off x="1331823" y="191098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BB6E51F3-2853-F842-94E9-733D37586FE6}"/>
              </a:ext>
            </a:extLst>
          </p:cNvPr>
          <p:cNvSpPr/>
          <p:nvPr/>
        </p:nvSpPr>
        <p:spPr>
          <a:xfrm>
            <a:off x="1322913" y="146418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36" name="Oval 535">
            <a:extLst>
              <a:ext uri="{FF2B5EF4-FFF2-40B4-BE49-F238E27FC236}">
                <a16:creationId xmlns:a16="http://schemas.microsoft.com/office/drawing/2014/main" id="{D3391AEB-1010-D641-AA4C-49D1EA232966}"/>
              </a:ext>
            </a:extLst>
          </p:cNvPr>
          <p:cNvSpPr/>
          <p:nvPr/>
        </p:nvSpPr>
        <p:spPr>
          <a:xfrm>
            <a:off x="1336593"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530EBDEC-1064-FE42-91EB-DBD07A022833}"/>
              </a:ext>
            </a:extLst>
          </p:cNvPr>
          <p:cNvSpPr/>
          <p:nvPr/>
        </p:nvSpPr>
        <p:spPr>
          <a:xfrm>
            <a:off x="1316407" y="11349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38D1CC1-AC84-2F4D-A1E2-61E0E2BED16E}"/>
              </a:ext>
            </a:extLst>
          </p:cNvPr>
          <p:cNvSpPr/>
          <p:nvPr/>
        </p:nvSpPr>
        <p:spPr>
          <a:xfrm>
            <a:off x="1331822" y="148034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0FB8C2E7-5CCF-8446-8F5F-03308A582234}"/>
              </a:ext>
            </a:extLst>
          </p:cNvPr>
          <p:cNvSpPr/>
          <p:nvPr/>
        </p:nvSpPr>
        <p:spPr>
          <a:xfrm>
            <a:off x="1331823"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F2365729-AFB1-1747-B050-D79836B8DFD8}"/>
              </a:ext>
            </a:extLst>
          </p:cNvPr>
          <p:cNvSpPr/>
          <p:nvPr/>
        </p:nvSpPr>
        <p:spPr>
          <a:xfrm>
            <a:off x="1336593" y="11771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AB017A74-D538-AB4B-8C49-D81C4F1B9472}"/>
              </a:ext>
            </a:extLst>
          </p:cNvPr>
          <p:cNvSpPr/>
          <p:nvPr/>
        </p:nvSpPr>
        <p:spPr>
          <a:xfrm>
            <a:off x="1336593" y="8794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D4DFF165-F86B-444B-8F14-C72E811B59FB}"/>
              </a:ext>
            </a:extLst>
          </p:cNvPr>
          <p:cNvSpPr/>
          <p:nvPr/>
        </p:nvSpPr>
        <p:spPr>
          <a:xfrm>
            <a:off x="1329017" y="136813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E656DF4C-92E3-854A-92C7-9A9FF59AD751}"/>
              </a:ext>
            </a:extLst>
          </p:cNvPr>
          <p:cNvSpPr/>
          <p:nvPr/>
        </p:nvSpPr>
        <p:spPr>
          <a:xfrm>
            <a:off x="1322106" y="162977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DAD2693E-BD4E-4148-B059-56D58FE3FAE6}"/>
              </a:ext>
            </a:extLst>
          </p:cNvPr>
          <p:cNvSpPr/>
          <p:nvPr/>
        </p:nvSpPr>
        <p:spPr>
          <a:xfrm>
            <a:off x="1341363" y="64281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51A4B8-76FF-CD4E-8B1E-5C72AA6F98B5}"/>
              </a:ext>
            </a:extLst>
          </p:cNvPr>
          <p:cNvSpPr/>
          <p:nvPr/>
        </p:nvSpPr>
        <p:spPr>
          <a:xfrm>
            <a:off x="2137364"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6" name="Oval 545">
            <a:extLst>
              <a:ext uri="{FF2B5EF4-FFF2-40B4-BE49-F238E27FC236}">
                <a16:creationId xmlns:a16="http://schemas.microsoft.com/office/drawing/2014/main" id="{3BB5C349-6F9D-564A-914A-91E2A2D00182}"/>
              </a:ext>
            </a:extLst>
          </p:cNvPr>
          <p:cNvSpPr/>
          <p:nvPr/>
        </p:nvSpPr>
        <p:spPr>
          <a:xfrm>
            <a:off x="2123486" y="24914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7" name="Oval 546">
            <a:extLst>
              <a:ext uri="{FF2B5EF4-FFF2-40B4-BE49-F238E27FC236}">
                <a16:creationId xmlns:a16="http://schemas.microsoft.com/office/drawing/2014/main" id="{04F4B222-E68F-244E-8915-1220F7AF0292}"/>
              </a:ext>
            </a:extLst>
          </p:cNvPr>
          <p:cNvSpPr/>
          <p:nvPr/>
        </p:nvSpPr>
        <p:spPr>
          <a:xfrm>
            <a:off x="2123486" y="2724714"/>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8" name="Oval 547">
            <a:extLst>
              <a:ext uri="{FF2B5EF4-FFF2-40B4-BE49-F238E27FC236}">
                <a16:creationId xmlns:a16="http://schemas.microsoft.com/office/drawing/2014/main" id="{EAD840AC-EB79-9F47-97DB-BB1584C86CA2}"/>
              </a:ext>
            </a:extLst>
          </p:cNvPr>
          <p:cNvSpPr/>
          <p:nvPr/>
        </p:nvSpPr>
        <p:spPr>
          <a:xfrm>
            <a:off x="2129683" y="2218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49" name="Oval 548">
            <a:extLst>
              <a:ext uri="{FF2B5EF4-FFF2-40B4-BE49-F238E27FC236}">
                <a16:creationId xmlns:a16="http://schemas.microsoft.com/office/drawing/2014/main" id="{3321CFB0-5569-1B41-93B0-8A6BCE643083}"/>
              </a:ext>
            </a:extLst>
          </p:cNvPr>
          <p:cNvSpPr/>
          <p:nvPr/>
        </p:nvSpPr>
        <p:spPr>
          <a:xfrm>
            <a:off x="2128257" y="204270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5DB8EB4-70D9-CA4D-A9BC-CD23AA5BB0F6}"/>
              </a:ext>
            </a:extLst>
          </p:cNvPr>
          <p:cNvSpPr/>
          <p:nvPr/>
        </p:nvSpPr>
        <p:spPr>
          <a:xfrm>
            <a:off x="2128257" y="191778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736832E4-D41E-4E40-9D2E-F052B2EA5F1E}"/>
              </a:ext>
            </a:extLst>
          </p:cNvPr>
          <p:cNvSpPr/>
          <p:nvPr/>
        </p:nvSpPr>
        <p:spPr>
          <a:xfrm>
            <a:off x="2142306" y="18265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52" name="Oval 551">
            <a:extLst>
              <a:ext uri="{FF2B5EF4-FFF2-40B4-BE49-F238E27FC236}">
                <a16:creationId xmlns:a16="http://schemas.microsoft.com/office/drawing/2014/main" id="{7873545C-074C-DA4B-BC9D-9814D814FD5C}"/>
              </a:ext>
            </a:extLst>
          </p:cNvPr>
          <p:cNvSpPr/>
          <p:nvPr/>
        </p:nvSpPr>
        <p:spPr>
          <a:xfrm>
            <a:off x="2133027" y="176947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2EC0E9BE-D8C3-FE4F-BCE0-76C79EDC51FD}"/>
              </a:ext>
            </a:extLst>
          </p:cNvPr>
          <p:cNvSpPr/>
          <p:nvPr/>
        </p:nvSpPr>
        <p:spPr>
          <a:xfrm>
            <a:off x="2128257" y="145722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E09DDF7C-6895-0942-AE50-5F81B11ADB40}"/>
              </a:ext>
            </a:extLst>
          </p:cNvPr>
          <p:cNvSpPr/>
          <p:nvPr/>
        </p:nvSpPr>
        <p:spPr>
          <a:xfrm>
            <a:off x="2128257" y="133229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BB5324BE-91AF-B54A-892D-6559298BA1E4}"/>
              </a:ext>
            </a:extLst>
          </p:cNvPr>
          <p:cNvSpPr/>
          <p:nvPr/>
        </p:nvSpPr>
        <p:spPr>
          <a:xfrm>
            <a:off x="2128257" y="16158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DCB6000B-7CDC-9B4C-AB60-5E403EC4FC32}"/>
              </a:ext>
            </a:extLst>
          </p:cNvPr>
          <p:cNvSpPr/>
          <p:nvPr/>
        </p:nvSpPr>
        <p:spPr>
          <a:xfrm>
            <a:off x="2140021" y="176947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3E07B421-4C80-0C45-A36B-B68AE0179954}"/>
              </a:ext>
            </a:extLst>
          </p:cNvPr>
          <p:cNvSpPr/>
          <p:nvPr/>
        </p:nvSpPr>
        <p:spPr>
          <a:xfrm>
            <a:off x="2133027" y="8862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6043497-5F0B-FE4C-8B5E-6BE7AD5EF250}"/>
              </a:ext>
            </a:extLst>
          </p:cNvPr>
          <p:cNvSpPr/>
          <p:nvPr/>
        </p:nvSpPr>
        <p:spPr>
          <a:xfrm>
            <a:off x="2133027" y="114143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DAFA6A81-AA9B-A847-BA9D-0CCAAAF1BBED}"/>
              </a:ext>
            </a:extLst>
          </p:cNvPr>
          <p:cNvSpPr/>
          <p:nvPr/>
        </p:nvSpPr>
        <p:spPr>
          <a:xfrm>
            <a:off x="2133027" y="129411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49D56D65-EB3F-3F43-99D3-C6798B76B235}"/>
              </a:ext>
            </a:extLst>
          </p:cNvPr>
          <p:cNvSpPr/>
          <p:nvPr/>
        </p:nvSpPr>
        <p:spPr>
          <a:xfrm>
            <a:off x="2133027"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F16EE07A-9384-144C-8DD1-7AD09A4BF9CC}"/>
              </a:ext>
            </a:extLst>
          </p:cNvPr>
          <p:cNvSpPr/>
          <p:nvPr/>
        </p:nvSpPr>
        <p:spPr>
          <a:xfrm>
            <a:off x="2853083" y="20345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2" name="Oval 561">
            <a:extLst>
              <a:ext uri="{FF2B5EF4-FFF2-40B4-BE49-F238E27FC236}">
                <a16:creationId xmlns:a16="http://schemas.microsoft.com/office/drawing/2014/main" id="{1AA91B81-048C-8045-96E4-472C8C8A6D35}"/>
              </a:ext>
            </a:extLst>
          </p:cNvPr>
          <p:cNvSpPr/>
          <p:nvPr/>
        </p:nvSpPr>
        <p:spPr>
          <a:xfrm>
            <a:off x="2853083"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3" name="Oval 562">
            <a:extLst>
              <a:ext uri="{FF2B5EF4-FFF2-40B4-BE49-F238E27FC236}">
                <a16:creationId xmlns:a16="http://schemas.microsoft.com/office/drawing/2014/main" id="{01B8D944-73E2-8244-9600-337F9B02CE1A}"/>
              </a:ext>
            </a:extLst>
          </p:cNvPr>
          <p:cNvSpPr/>
          <p:nvPr/>
        </p:nvSpPr>
        <p:spPr>
          <a:xfrm>
            <a:off x="2852856" y="237496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4" name="Oval 563">
            <a:extLst>
              <a:ext uri="{FF2B5EF4-FFF2-40B4-BE49-F238E27FC236}">
                <a16:creationId xmlns:a16="http://schemas.microsoft.com/office/drawing/2014/main" id="{53291DC8-0977-B04E-A69A-50D5E7872EE0}"/>
              </a:ext>
            </a:extLst>
          </p:cNvPr>
          <p:cNvSpPr/>
          <p:nvPr/>
        </p:nvSpPr>
        <p:spPr>
          <a:xfrm>
            <a:off x="2850698" y="174376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5" name="Oval 564">
            <a:extLst>
              <a:ext uri="{FF2B5EF4-FFF2-40B4-BE49-F238E27FC236}">
                <a16:creationId xmlns:a16="http://schemas.microsoft.com/office/drawing/2014/main" id="{1E190A7C-335E-4247-8F49-EBFCBEBA7FCF}"/>
              </a:ext>
            </a:extLst>
          </p:cNvPr>
          <p:cNvSpPr/>
          <p:nvPr/>
        </p:nvSpPr>
        <p:spPr>
          <a:xfrm>
            <a:off x="2857854" y="203590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F55318EA-FC0B-EF47-8B1C-B23B5E4485AF}"/>
              </a:ext>
            </a:extLst>
          </p:cNvPr>
          <p:cNvSpPr/>
          <p:nvPr/>
        </p:nvSpPr>
        <p:spPr>
          <a:xfrm>
            <a:off x="2858745" y="237357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8B743531-D519-EA49-A94D-91DC018CC7F2}"/>
              </a:ext>
            </a:extLst>
          </p:cNvPr>
          <p:cNvSpPr/>
          <p:nvPr/>
        </p:nvSpPr>
        <p:spPr>
          <a:xfrm>
            <a:off x="2850698" y="193163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68" name="Oval 567">
            <a:extLst>
              <a:ext uri="{FF2B5EF4-FFF2-40B4-BE49-F238E27FC236}">
                <a16:creationId xmlns:a16="http://schemas.microsoft.com/office/drawing/2014/main" id="{E6A68EDD-D8ED-A747-AC0B-7754AEF45037}"/>
              </a:ext>
            </a:extLst>
          </p:cNvPr>
          <p:cNvSpPr/>
          <p:nvPr/>
        </p:nvSpPr>
        <p:spPr>
          <a:xfrm>
            <a:off x="2862624" y="17626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AFD583C0-B7DF-D945-BBBE-2F378C3AA6B8}"/>
              </a:ext>
            </a:extLst>
          </p:cNvPr>
          <p:cNvSpPr/>
          <p:nvPr/>
        </p:nvSpPr>
        <p:spPr>
          <a:xfrm>
            <a:off x="2857854" y="145042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F1CA2BD4-4755-4248-9BCC-6419C35DEE18}"/>
              </a:ext>
            </a:extLst>
          </p:cNvPr>
          <p:cNvSpPr/>
          <p:nvPr/>
        </p:nvSpPr>
        <p:spPr>
          <a:xfrm>
            <a:off x="2851226" y="120778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BB85E769-5435-E846-9C30-2210D6342F22}"/>
              </a:ext>
            </a:extLst>
          </p:cNvPr>
          <p:cNvSpPr/>
          <p:nvPr/>
        </p:nvSpPr>
        <p:spPr>
          <a:xfrm>
            <a:off x="2857854" y="160904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C2DEC1EC-CC08-094A-9BEA-DCFD5B00091C}"/>
              </a:ext>
            </a:extLst>
          </p:cNvPr>
          <p:cNvSpPr/>
          <p:nvPr/>
        </p:nvSpPr>
        <p:spPr>
          <a:xfrm>
            <a:off x="2847371" y="16826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38B36361-6C59-EA4B-8DF4-94A1A247A69E}"/>
              </a:ext>
            </a:extLst>
          </p:cNvPr>
          <p:cNvSpPr/>
          <p:nvPr/>
        </p:nvSpPr>
        <p:spPr>
          <a:xfrm>
            <a:off x="4115935" y="190263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2D9C725E-AF04-BB41-B7AD-E57E813ADD14}"/>
              </a:ext>
            </a:extLst>
          </p:cNvPr>
          <p:cNvSpPr/>
          <p:nvPr/>
        </p:nvSpPr>
        <p:spPr>
          <a:xfrm>
            <a:off x="2833675" y="15068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Oval 574">
            <a:extLst>
              <a:ext uri="{FF2B5EF4-FFF2-40B4-BE49-F238E27FC236}">
                <a16:creationId xmlns:a16="http://schemas.microsoft.com/office/drawing/2014/main" id="{A468EF37-E93D-6F43-8A77-F902011CD53E}"/>
              </a:ext>
            </a:extLst>
          </p:cNvPr>
          <p:cNvSpPr/>
          <p:nvPr/>
        </p:nvSpPr>
        <p:spPr>
          <a:xfrm>
            <a:off x="2855469" y="140400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FDC9FB44-A112-5B45-B56A-89973883887E}"/>
              </a:ext>
            </a:extLst>
          </p:cNvPr>
          <p:cNvSpPr/>
          <p:nvPr/>
        </p:nvSpPr>
        <p:spPr>
          <a:xfrm>
            <a:off x="2862624" y="6492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97B7DF9D-BDD4-E54C-80F4-F4A2EF6B297D}"/>
              </a:ext>
            </a:extLst>
          </p:cNvPr>
          <p:cNvSpPr/>
          <p:nvPr/>
        </p:nvSpPr>
        <p:spPr>
          <a:xfrm>
            <a:off x="7628575" y="160875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4" name="Oval 673">
            <a:extLst>
              <a:ext uri="{FF2B5EF4-FFF2-40B4-BE49-F238E27FC236}">
                <a16:creationId xmlns:a16="http://schemas.microsoft.com/office/drawing/2014/main" id="{B8EDF4F2-7A46-2042-8C50-1F87CDF6723C}"/>
              </a:ext>
            </a:extLst>
          </p:cNvPr>
          <p:cNvSpPr/>
          <p:nvPr/>
        </p:nvSpPr>
        <p:spPr>
          <a:xfrm>
            <a:off x="7628575" y="148383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5" name="Oval 674">
            <a:extLst>
              <a:ext uri="{FF2B5EF4-FFF2-40B4-BE49-F238E27FC236}">
                <a16:creationId xmlns:a16="http://schemas.microsoft.com/office/drawing/2014/main" id="{650B8916-E3D7-7B45-8A31-7AA2801D001D}"/>
              </a:ext>
            </a:extLst>
          </p:cNvPr>
          <p:cNvSpPr/>
          <p:nvPr/>
        </p:nvSpPr>
        <p:spPr>
          <a:xfrm>
            <a:off x="7628575" y="1767374"/>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6" name="Oval 675">
            <a:extLst>
              <a:ext uri="{FF2B5EF4-FFF2-40B4-BE49-F238E27FC236}">
                <a16:creationId xmlns:a16="http://schemas.microsoft.com/office/drawing/2014/main" id="{2F3B7DF2-E1F3-8640-9F25-82BC867E500E}"/>
              </a:ext>
            </a:extLst>
          </p:cNvPr>
          <p:cNvSpPr/>
          <p:nvPr/>
        </p:nvSpPr>
        <p:spPr>
          <a:xfrm>
            <a:off x="7633345" y="133552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77" name="Oval 676">
            <a:extLst>
              <a:ext uri="{FF2B5EF4-FFF2-40B4-BE49-F238E27FC236}">
                <a16:creationId xmlns:a16="http://schemas.microsoft.com/office/drawing/2014/main" id="{C0022D74-0372-2C40-8844-BA83CA970A35}"/>
              </a:ext>
            </a:extLst>
          </p:cNvPr>
          <p:cNvSpPr/>
          <p:nvPr/>
        </p:nvSpPr>
        <p:spPr>
          <a:xfrm>
            <a:off x="7623356" y="1879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163C6D94-5547-614B-83F6-1DE5C4026B70}"/>
              </a:ext>
            </a:extLst>
          </p:cNvPr>
          <p:cNvSpPr/>
          <p:nvPr/>
        </p:nvSpPr>
        <p:spPr>
          <a:xfrm>
            <a:off x="7623356" y="17545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D434B9AE-5FB6-D142-BBB2-6A2B553AEA10}"/>
              </a:ext>
            </a:extLst>
          </p:cNvPr>
          <p:cNvSpPr/>
          <p:nvPr/>
        </p:nvSpPr>
        <p:spPr>
          <a:xfrm>
            <a:off x="6826790" y="196251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80" name="Oval 679">
            <a:extLst>
              <a:ext uri="{FF2B5EF4-FFF2-40B4-BE49-F238E27FC236}">
                <a16:creationId xmlns:a16="http://schemas.microsoft.com/office/drawing/2014/main" id="{3C625D43-96B4-2149-ABDF-056A0D112E03}"/>
              </a:ext>
            </a:extLst>
          </p:cNvPr>
          <p:cNvSpPr/>
          <p:nvPr/>
        </p:nvSpPr>
        <p:spPr>
          <a:xfrm>
            <a:off x="7628126" y="195004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FA2D5006-4517-3B4F-A7A1-50A27B1F5206}"/>
              </a:ext>
            </a:extLst>
          </p:cNvPr>
          <p:cNvSpPr/>
          <p:nvPr/>
        </p:nvSpPr>
        <p:spPr>
          <a:xfrm>
            <a:off x="6838588" y="202635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AF72A0CB-25F2-D54E-8DD8-9C8A2852FE4A}"/>
              </a:ext>
            </a:extLst>
          </p:cNvPr>
          <p:cNvSpPr/>
          <p:nvPr/>
        </p:nvSpPr>
        <p:spPr>
          <a:xfrm>
            <a:off x="6845205" y="250873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7D5D5257-1981-7748-9408-74ACF6321194}"/>
              </a:ext>
            </a:extLst>
          </p:cNvPr>
          <p:cNvSpPr/>
          <p:nvPr/>
        </p:nvSpPr>
        <p:spPr>
          <a:xfrm>
            <a:off x="7615576" y="1797304"/>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C152A6A0-633D-F649-BF6B-DD9886138E94}"/>
              </a:ext>
            </a:extLst>
          </p:cNvPr>
          <p:cNvSpPr/>
          <p:nvPr/>
        </p:nvSpPr>
        <p:spPr>
          <a:xfrm>
            <a:off x="6849975" y="23604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9DF162-97F6-4646-AA0D-2999C3A8D13E}"/>
              </a:ext>
            </a:extLst>
          </p:cNvPr>
          <p:cNvSpPr/>
          <p:nvPr/>
        </p:nvSpPr>
        <p:spPr>
          <a:xfrm>
            <a:off x="6842145" y="227478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2C2E5374-1843-3345-8BD7-5848843708A4}"/>
              </a:ext>
            </a:extLst>
          </p:cNvPr>
          <p:cNvSpPr/>
          <p:nvPr/>
        </p:nvSpPr>
        <p:spPr>
          <a:xfrm>
            <a:off x="6842145" y="214986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67AA27D1-5152-0548-A970-05832372CDEE}"/>
              </a:ext>
            </a:extLst>
          </p:cNvPr>
          <p:cNvSpPr/>
          <p:nvPr/>
        </p:nvSpPr>
        <p:spPr>
          <a:xfrm>
            <a:off x="6842145" y="243340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5BB4E98-B8FC-C94E-89AF-6A34940AD34B}"/>
              </a:ext>
            </a:extLst>
          </p:cNvPr>
          <p:cNvSpPr/>
          <p:nvPr/>
        </p:nvSpPr>
        <p:spPr>
          <a:xfrm>
            <a:off x="6849975" y="211272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1054DD1D-B8BD-904F-8F55-B50901A19D9C}"/>
              </a:ext>
            </a:extLst>
          </p:cNvPr>
          <p:cNvSpPr/>
          <p:nvPr/>
        </p:nvSpPr>
        <p:spPr>
          <a:xfrm>
            <a:off x="6830342" y="183545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0" name="Oval 689">
            <a:extLst>
              <a:ext uri="{FF2B5EF4-FFF2-40B4-BE49-F238E27FC236}">
                <a16:creationId xmlns:a16="http://schemas.microsoft.com/office/drawing/2014/main" id="{389C9F05-EE2C-5E4E-90C7-F38FBDB3A6CE}"/>
              </a:ext>
            </a:extLst>
          </p:cNvPr>
          <p:cNvSpPr/>
          <p:nvPr/>
        </p:nvSpPr>
        <p:spPr>
          <a:xfrm>
            <a:off x="6875225" y="220132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1" name="Oval 690">
            <a:extLst>
              <a:ext uri="{FF2B5EF4-FFF2-40B4-BE49-F238E27FC236}">
                <a16:creationId xmlns:a16="http://schemas.microsoft.com/office/drawing/2014/main" id="{FF8A2F8C-E64D-CA45-BDFF-1ECDE2EA0698}"/>
              </a:ext>
            </a:extLst>
          </p:cNvPr>
          <p:cNvSpPr/>
          <p:nvPr/>
        </p:nvSpPr>
        <p:spPr>
          <a:xfrm>
            <a:off x="6830342" y="199407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2" name="Oval 691">
            <a:extLst>
              <a:ext uri="{FF2B5EF4-FFF2-40B4-BE49-F238E27FC236}">
                <a16:creationId xmlns:a16="http://schemas.microsoft.com/office/drawing/2014/main" id="{B5E03200-4752-624F-A662-54C4B79E30C8}"/>
              </a:ext>
            </a:extLst>
          </p:cNvPr>
          <p:cNvSpPr/>
          <p:nvPr/>
        </p:nvSpPr>
        <p:spPr>
          <a:xfrm>
            <a:off x="7624348" y="16794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3" name="Oval 692">
            <a:extLst>
              <a:ext uri="{FF2B5EF4-FFF2-40B4-BE49-F238E27FC236}">
                <a16:creationId xmlns:a16="http://schemas.microsoft.com/office/drawing/2014/main" id="{C2613E0A-8A26-0C4B-9494-E112B9022734}"/>
              </a:ext>
            </a:extLst>
          </p:cNvPr>
          <p:cNvSpPr/>
          <p:nvPr/>
        </p:nvSpPr>
        <p:spPr>
          <a:xfrm>
            <a:off x="6826897" y="187945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3781476E-F7AB-2243-BD88-9A7A1177FA14}"/>
              </a:ext>
            </a:extLst>
          </p:cNvPr>
          <p:cNvSpPr/>
          <p:nvPr/>
        </p:nvSpPr>
        <p:spPr>
          <a:xfrm>
            <a:off x="7607944" y="1203173"/>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735DDFAD-2A11-9B47-8C94-46744A1DB881}"/>
              </a:ext>
            </a:extLst>
          </p:cNvPr>
          <p:cNvSpPr/>
          <p:nvPr/>
        </p:nvSpPr>
        <p:spPr>
          <a:xfrm>
            <a:off x="6849975" y="22897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96" name="Oval 695">
            <a:extLst>
              <a:ext uri="{FF2B5EF4-FFF2-40B4-BE49-F238E27FC236}">
                <a16:creationId xmlns:a16="http://schemas.microsoft.com/office/drawing/2014/main" id="{0A72D899-0EFF-F343-A901-CB91B75EE42F}"/>
              </a:ext>
            </a:extLst>
          </p:cNvPr>
          <p:cNvSpPr/>
          <p:nvPr/>
        </p:nvSpPr>
        <p:spPr>
          <a:xfrm>
            <a:off x="7620599" y="145071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86DF3772-3FC9-1F42-98C3-91AC69FBA576}"/>
              </a:ext>
            </a:extLst>
          </p:cNvPr>
          <p:cNvSpPr/>
          <p:nvPr/>
        </p:nvSpPr>
        <p:spPr>
          <a:xfrm>
            <a:off x="6857346" y="16586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A2CBA08A-7142-0C42-8D9E-8BF09ABD1F78}"/>
              </a:ext>
            </a:extLst>
          </p:cNvPr>
          <p:cNvSpPr/>
          <p:nvPr/>
        </p:nvSpPr>
        <p:spPr>
          <a:xfrm>
            <a:off x="6826790" y="178237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A605FA68-F273-CB4C-B5C1-D152AB3E7169}"/>
              </a:ext>
            </a:extLst>
          </p:cNvPr>
          <p:cNvSpPr/>
          <p:nvPr/>
        </p:nvSpPr>
        <p:spPr>
          <a:xfrm>
            <a:off x="6857346" y="181731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C2D0ACE-1DD2-DD4E-A70C-C474470D3309}"/>
              </a:ext>
            </a:extLst>
          </p:cNvPr>
          <p:cNvSpPr/>
          <p:nvPr/>
        </p:nvSpPr>
        <p:spPr>
          <a:xfrm>
            <a:off x="7607944" y="259271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679C8A24-8A9E-854F-BEEB-819D723B2D9E}"/>
              </a:ext>
            </a:extLst>
          </p:cNvPr>
          <p:cNvSpPr/>
          <p:nvPr/>
        </p:nvSpPr>
        <p:spPr>
          <a:xfrm>
            <a:off x="7607944" y="2294987"/>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7824EF77-C193-CB4C-8691-B8C3515E350D}"/>
              </a:ext>
            </a:extLst>
          </p:cNvPr>
          <p:cNvSpPr/>
          <p:nvPr/>
        </p:nvSpPr>
        <p:spPr>
          <a:xfrm>
            <a:off x="7607944" y="21700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96DC86D6-9318-B74F-A804-6D53FCDC9FF1}"/>
              </a:ext>
            </a:extLst>
          </p:cNvPr>
          <p:cNvSpPr/>
          <p:nvPr/>
        </p:nvSpPr>
        <p:spPr>
          <a:xfrm>
            <a:off x="7607944" y="2453610"/>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07B1904E-66B0-BE48-BD4A-F67792F19361}"/>
              </a:ext>
            </a:extLst>
          </p:cNvPr>
          <p:cNvSpPr/>
          <p:nvPr/>
        </p:nvSpPr>
        <p:spPr>
          <a:xfrm>
            <a:off x="7612411" y="222272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41C2119A-56FF-514E-904E-844A466E01C3}"/>
              </a:ext>
            </a:extLst>
          </p:cNvPr>
          <p:cNvSpPr/>
          <p:nvPr/>
        </p:nvSpPr>
        <p:spPr>
          <a:xfrm>
            <a:off x="8343625" y="263772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6" name="Oval 705">
            <a:extLst>
              <a:ext uri="{FF2B5EF4-FFF2-40B4-BE49-F238E27FC236}">
                <a16:creationId xmlns:a16="http://schemas.microsoft.com/office/drawing/2014/main" id="{145AD0E6-8953-8343-8A34-7D259B25916F}"/>
              </a:ext>
            </a:extLst>
          </p:cNvPr>
          <p:cNvSpPr/>
          <p:nvPr/>
        </p:nvSpPr>
        <p:spPr>
          <a:xfrm>
            <a:off x="8343625" y="251280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7" name="Oval 706">
            <a:extLst>
              <a:ext uri="{FF2B5EF4-FFF2-40B4-BE49-F238E27FC236}">
                <a16:creationId xmlns:a16="http://schemas.microsoft.com/office/drawing/2014/main" id="{ACA1EC1F-D55A-5045-B2B8-975463A623E3}"/>
              </a:ext>
            </a:extLst>
          </p:cNvPr>
          <p:cNvSpPr/>
          <p:nvPr/>
        </p:nvSpPr>
        <p:spPr>
          <a:xfrm>
            <a:off x="8343625" y="27963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8" name="Oval 707">
            <a:extLst>
              <a:ext uri="{FF2B5EF4-FFF2-40B4-BE49-F238E27FC236}">
                <a16:creationId xmlns:a16="http://schemas.microsoft.com/office/drawing/2014/main" id="{D8A9C64E-07E0-0944-B851-548AC3B5D949}"/>
              </a:ext>
            </a:extLst>
          </p:cNvPr>
          <p:cNvSpPr/>
          <p:nvPr/>
        </p:nvSpPr>
        <p:spPr>
          <a:xfrm>
            <a:off x="8348395" y="240107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09" name="Oval 708">
            <a:extLst>
              <a:ext uri="{FF2B5EF4-FFF2-40B4-BE49-F238E27FC236}">
                <a16:creationId xmlns:a16="http://schemas.microsoft.com/office/drawing/2014/main" id="{CC313940-65A7-8C4F-A3C9-8ED8C0D96AB9}"/>
              </a:ext>
            </a:extLst>
          </p:cNvPr>
          <p:cNvSpPr/>
          <p:nvPr/>
        </p:nvSpPr>
        <p:spPr>
          <a:xfrm>
            <a:off x="8354012" y="12511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D47E101B-E980-844A-BE83-5521D3F4971E}"/>
              </a:ext>
            </a:extLst>
          </p:cNvPr>
          <p:cNvSpPr/>
          <p:nvPr/>
        </p:nvSpPr>
        <p:spPr>
          <a:xfrm>
            <a:off x="8347772" y="193163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6E294810-8AEC-8D43-BD78-E3396AC53BAA}"/>
              </a:ext>
            </a:extLst>
          </p:cNvPr>
          <p:cNvSpPr/>
          <p:nvPr/>
        </p:nvSpPr>
        <p:spPr>
          <a:xfrm>
            <a:off x="8348396" y="228124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12" name="Oval 711">
            <a:extLst>
              <a:ext uri="{FF2B5EF4-FFF2-40B4-BE49-F238E27FC236}">
                <a16:creationId xmlns:a16="http://schemas.microsoft.com/office/drawing/2014/main" id="{22D351C6-C88A-F34B-92DD-45FBDFDBD535}"/>
              </a:ext>
            </a:extLst>
          </p:cNvPr>
          <p:cNvSpPr/>
          <p:nvPr/>
        </p:nvSpPr>
        <p:spPr>
          <a:xfrm>
            <a:off x="8352542" y="17833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26D9F1A4-F946-2640-A2BF-8EB289265BF9}"/>
              </a:ext>
            </a:extLst>
          </p:cNvPr>
          <p:cNvSpPr/>
          <p:nvPr/>
        </p:nvSpPr>
        <p:spPr>
          <a:xfrm>
            <a:off x="8348396" y="1544455"/>
            <a:ext cx="91440" cy="91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9C850665-CD21-5341-9923-CA22E892E2A4}"/>
              </a:ext>
            </a:extLst>
          </p:cNvPr>
          <p:cNvSpPr/>
          <p:nvPr/>
        </p:nvSpPr>
        <p:spPr>
          <a:xfrm>
            <a:off x="8379011" y="90500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B07815DA-24C4-9C4D-BBE1-765B97E260ED}"/>
              </a:ext>
            </a:extLst>
          </p:cNvPr>
          <p:cNvSpPr/>
          <p:nvPr/>
        </p:nvSpPr>
        <p:spPr>
          <a:xfrm>
            <a:off x="8347772" y="16296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E4BA71D-C0CF-E747-8336-70983E56588D}"/>
              </a:ext>
            </a:extLst>
          </p:cNvPr>
          <p:cNvSpPr/>
          <p:nvPr/>
        </p:nvSpPr>
        <p:spPr>
          <a:xfrm>
            <a:off x="8383781" y="75669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33EB4F01-08BC-A848-AA10-6458C5D76EB9}"/>
              </a:ext>
            </a:extLst>
          </p:cNvPr>
          <p:cNvSpPr/>
          <p:nvPr/>
        </p:nvSpPr>
        <p:spPr>
          <a:xfrm>
            <a:off x="8353166" y="9076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B14F07CA-BDB6-C94E-80C6-153C79BE6A17}"/>
              </a:ext>
            </a:extLst>
          </p:cNvPr>
          <p:cNvSpPr/>
          <p:nvPr/>
        </p:nvSpPr>
        <p:spPr>
          <a:xfrm>
            <a:off x="8367585" y="82758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21A3CC8E-F787-8D4B-934E-29C3DF90510B}"/>
              </a:ext>
            </a:extLst>
          </p:cNvPr>
          <p:cNvSpPr/>
          <p:nvPr/>
        </p:nvSpPr>
        <p:spPr>
          <a:xfrm>
            <a:off x="8353166" y="10662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DC3E40D3-53E5-7B46-A0D1-621F35628FA4}"/>
              </a:ext>
            </a:extLst>
          </p:cNvPr>
          <p:cNvSpPr/>
          <p:nvPr/>
        </p:nvSpPr>
        <p:spPr>
          <a:xfrm>
            <a:off x="8353166" y="6774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AD485696-7637-8744-992F-25D9B5CE88AC}"/>
              </a:ext>
            </a:extLst>
          </p:cNvPr>
          <p:cNvSpPr/>
          <p:nvPr/>
        </p:nvSpPr>
        <p:spPr>
          <a:xfrm>
            <a:off x="5585307"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2" name="Oval 721">
            <a:extLst>
              <a:ext uri="{FF2B5EF4-FFF2-40B4-BE49-F238E27FC236}">
                <a16:creationId xmlns:a16="http://schemas.microsoft.com/office/drawing/2014/main" id="{45FCEF4C-6340-E542-8676-E6F2EBF7DC79}"/>
              </a:ext>
            </a:extLst>
          </p:cNvPr>
          <p:cNvSpPr/>
          <p:nvPr/>
        </p:nvSpPr>
        <p:spPr>
          <a:xfrm>
            <a:off x="5585307"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3" name="Oval 722">
            <a:extLst>
              <a:ext uri="{FF2B5EF4-FFF2-40B4-BE49-F238E27FC236}">
                <a16:creationId xmlns:a16="http://schemas.microsoft.com/office/drawing/2014/main" id="{EA5D6662-D42A-A748-99CF-46B26F8D2A6E}"/>
              </a:ext>
            </a:extLst>
          </p:cNvPr>
          <p:cNvSpPr/>
          <p:nvPr/>
        </p:nvSpPr>
        <p:spPr>
          <a:xfrm>
            <a:off x="5585307"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4" name="Oval 723">
            <a:extLst>
              <a:ext uri="{FF2B5EF4-FFF2-40B4-BE49-F238E27FC236}">
                <a16:creationId xmlns:a16="http://schemas.microsoft.com/office/drawing/2014/main" id="{ABD6C503-84CE-BA4E-8E0C-6C70F23BCF54}"/>
              </a:ext>
            </a:extLst>
          </p:cNvPr>
          <p:cNvSpPr/>
          <p:nvPr/>
        </p:nvSpPr>
        <p:spPr>
          <a:xfrm>
            <a:off x="4879552" y="153231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5" name="Oval 724">
            <a:extLst>
              <a:ext uri="{FF2B5EF4-FFF2-40B4-BE49-F238E27FC236}">
                <a16:creationId xmlns:a16="http://schemas.microsoft.com/office/drawing/2014/main" id="{A4BE8B15-8842-3B47-A751-D67DF7A6A70E}"/>
              </a:ext>
            </a:extLst>
          </p:cNvPr>
          <p:cNvSpPr/>
          <p:nvPr/>
        </p:nvSpPr>
        <p:spPr>
          <a:xfrm>
            <a:off x="5595124" y="1859759"/>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F9CE708-04E1-F443-B67D-98AF52FEE1E3}"/>
              </a:ext>
            </a:extLst>
          </p:cNvPr>
          <p:cNvSpPr/>
          <p:nvPr/>
        </p:nvSpPr>
        <p:spPr>
          <a:xfrm>
            <a:off x="5594260" y="175697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7B9527D4-601A-484A-BF58-72AE16401FB9}"/>
              </a:ext>
            </a:extLst>
          </p:cNvPr>
          <p:cNvSpPr/>
          <p:nvPr/>
        </p:nvSpPr>
        <p:spPr>
          <a:xfrm>
            <a:off x="5602639" y="2338180"/>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28" name="Oval 727">
            <a:extLst>
              <a:ext uri="{FF2B5EF4-FFF2-40B4-BE49-F238E27FC236}">
                <a16:creationId xmlns:a16="http://schemas.microsoft.com/office/drawing/2014/main" id="{97C00166-1E31-8B40-9DEB-F9FFB0BE7774}"/>
              </a:ext>
            </a:extLst>
          </p:cNvPr>
          <p:cNvSpPr/>
          <p:nvPr/>
        </p:nvSpPr>
        <p:spPr>
          <a:xfrm>
            <a:off x="4077092" y="181954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1B204D6B-FAB9-7B44-9681-9FD86AB9DB44}"/>
              </a:ext>
            </a:extLst>
          </p:cNvPr>
          <p:cNvSpPr/>
          <p:nvPr/>
        </p:nvSpPr>
        <p:spPr>
          <a:xfrm>
            <a:off x="5590078" y="142116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67B48A6D-9A02-324D-86A8-10022D1B20AB}"/>
              </a:ext>
            </a:extLst>
          </p:cNvPr>
          <p:cNvSpPr/>
          <p:nvPr/>
        </p:nvSpPr>
        <p:spPr>
          <a:xfrm>
            <a:off x="4061371" y="141385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E728F8FD-EF1F-944E-9C66-75F026DD35A4}"/>
              </a:ext>
            </a:extLst>
          </p:cNvPr>
          <p:cNvSpPr/>
          <p:nvPr/>
        </p:nvSpPr>
        <p:spPr>
          <a:xfrm>
            <a:off x="4072322" y="166590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B2D0A198-FF27-5149-9FD6-556A88F6D625}"/>
              </a:ext>
            </a:extLst>
          </p:cNvPr>
          <p:cNvSpPr/>
          <p:nvPr/>
        </p:nvSpPr>
        <p:spPr>
          <a:xfrm>
            <a:off x="4095304" y="154367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80FA94-5BC4-A94F-A624-E04177CF7C90}"/>
              </a:ext>
            </a:extLst>
          </p:cNvPr>
          <p:cNvSpPr/>
          <p:nvPr/>
        </p:nvSpPr>
        <p:spPr>
          <a:xfrm>
            <a:off x="5594848" y="75454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08AA937D-1F06-EB4F-BACA-ABDB9A683488}"/>
              </a:ext>
            </a:extLst>
          </p:cNvPr>
          <p:cNvSpPr/>
          <p:nvPr/>
        </p:nvSpPr>
        <p:spPr>
          <a:xfrm>
            <a:off x="5594848" y="1038089"/>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62C50D0D-65E3-FD49-B7BE-8A4BE8228064}"/>
              </a:ext>
            </a:extLst>
          </p:cNvPr>
          <p:cNvSpPr/>
          <p:nvPr/>
        </p:nvSpPr>
        <p:spPr>
          <a:xfrm>
            <a:off x="5591839" y="65609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E2F6D8D-BCF4-F248-B902-A47738191EFA}"/>
              </a:ext>
            </a:extLst>
          </p:cNvPr>
          <p:cNvSpPr/>
          <p:nvPr/>
        </p:nvSpPr>
        <p:spPr>
          <a:xfrm>
            <a:off x="4858605" y="2630269"/>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7" name="Oval 736">
            <a:extLst>
              <a:ext uri="{FF2B5EF4-FFF2-40B4-BE49-F238E27FC236}">
                <a16:creationId xmlns:a16="http://schemas.microsoft.com/office/drawing/2014/main" id="{C797AF82-9F8A-8445-8B98-6529E4C22D0C}"/>
              </a:ext>
            </a:extLst>
          </p:cNvPr>
          <p:cNvSpPr/>
          <p:nvPr/>
        </p:nvSpPr>
        <p:spPr>
          <a:xfrm>
            <a:off x="4858605" y="250534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8" name="Oval 737">
            <a:extLst>
              <a:ext uri="{FF2B5EF4-FFF2-40B4-BE49-F238E27FC236}">
                <a16:creationId xmlns:a16="http://schemas.microsoft.com/office/drawing/2014/main" id="{4345A545-659A-1B43-932A-67E5F3BA60E3}"/>
              </a:ext>
            </a:extLst>
          </p:cNvPr>
          <p:cNvSpPr/>
          <p:nvPr/>
        </p:nvSpPr>
        <p:spPr>
          <a:xfrm>
            <a:off x="4858605" y="278889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39" name="Oval 738">
            <a:extLst>
              <a:ext uri="{FF2B5EF4-FFF2-40B4-BE49-F238E27FC236}">
                <a16:creationId xmlns:a16="http://schemas.microsoft.com/office/drawing/2014/main" id="{FEDB4C0A-D2C9-834B-834D-1981F43B45FC}"/>
              </a:ext>
            </a:extLst>
          </p:cNvPr>
          <p:cNvSpPr/>
          <p:nvPr/>
        </p:nvSpPr>
        <p:spPr>
          <a:xfrm>
            <a:off x="4077092" y="170162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0" name="Oval 739">
            <a:extLst>
              <a:ext uri="{FF2B5EF4-FFF2-40B4-BE49-F238E27FC236}">
                <a16:creationId xmlns:a16="http://schemas.microsoft.com/office/drawing/2014/main" id="{4721C90D-0E9F-1D48-B255-36CC438BB8A9}"/>
              </a:ext>
            </a:extLst>
          </p:cNvPr>
          <p:cNvSpPr/>
          <p:nvPr/>
        </p:nvSpPr>
        <p:spPr>
          <a:xfrm>
            <a:off x="4086423" y="208842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C9DC1B0B-97CE-8F47-8F12-C7675A891386}"/>
              </a:ext>
            </a:extLst>
          </p:cNvPr>
          <p:cNvSpPr/>
          <p:nvPr/>
        </p:nvSpPr>
        <p:spPr>
          <a:xfrm>
            <a:off x="4086423"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783F2A15-3A0E-764A-8622-5CE133522783}"/>
              </a:ext>
            </a:extLst>
          </p:cNvPr>
          <p:cNvSpPr/>
          <p:nvPr/>
        </p:nvSpPr>
        <p:spPr>
          <a:xfrm>
            <a:off x="4077092" y="163066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43" name="Oval 742">
            <a:extLst>
              <a:ext uri="{FF2B5EF4-FFF2-40B4-BE49-F238E27FC236}">
                <a16:creationId xmlns:a16="http://schemas.microsoft.com/office/drawing/2014/main" id="{97C988B2-00A5-9D4F-BD26-43CC8389E304}"/>
              </a:ext>
            </a:extLst>
          </p:cNvPr>
          <p:cNvSpPr/>
          <p:nvPr/>
        </p:nvSpPr>
        <p:spPr>
          <a:xfrm>
            <a:off x="4853954" y="1963501"/>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C39D26F0-8671-B04E-ADF0-727358728F3A}"/>
              </a:ext>
            </a:extLst>
          </p:cNvPr>
          <p:cNvSpPr/>
          <p:nvPr/>
        </p:nvSpPr>
        <p:spPr>
          <a:xfrm>
            <a:off x="4870194" y="1610795"/>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C4EEF434-D7B2-8146-947C-D5A4B0A2F8CA}"/>
              </a:ext>
            </a:extLst>
          </p:cNvPr>
          <p:cNvSpPr/>
          <p:nvPr/>
        </p:nvSpPr>
        <p:spPr>
          <a:xfrm>
            <a:off x="4863376" y="134624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880C5E4-054C-0D42-A581-5D131B4056B3}"/>
              </a:ext>
            </a:extLst>
          </p:cNvPr>
          <p:cNvSpPr/>
          <p:nvPr/>
        </p:nvSpPr>
        <p:spPr>
          <a:xfrm>
            <a:off x="4862661" y="203893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4F81D54E-7657-C246-9543-30BFF696E78E}"/>
              </a:ext>
            </a:extLst>
          </p:cNvPr>
          <p:cNvSpPr/>
          <p:nvPr/>
        </p:nvSpPr>
        <p:spPr>
          <a:xfrm>
            <a:off x="4074996" y="152745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A2C1AB25-9C69-E046-AB2E-BF32C1B81EF1}"/>
              </a:ext>
            </a:extLst>
          </p:cNvPr>
          <p:cNvSpPr/>
          <p:nvPr/>
        </p:nvSpPr>
        <p:spPr>
          <a:xfrm>
            <a:off x="4071536" y="94512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DB6EAC50-2B83-A648-980E-E710CA454B0C}"/>
              </a:ext>
            </a:extLst>
          </p:cNvPr>
          <p:cNvSpPr/>
          <p:nvPr/>
        </p:nvSpPr>
        <p:spPr>
          <a:xfrm>
            <a:off x="4885290" y="9709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B195950D-6520-0541-8138-F1E9AEB040A6}"/>
              </a:ext>
            </a:extLst>
          </p:cNvPr>
          <p:cNvSpPr/>
          <p:nvPr/>
        </p:nvSpPr>
        <p:spPr>
          <a:xfrm>
            <a:off x="5599618" y="1637243"/>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4352281-DDA8-EF40-B5A4-EB5D69F519AE}"/>
              </a:ext>
            </a:extLst>
          </p:cNvPr>
          <p:cNvSpPr/>
          <p:nvPr/>
        </p:nvSpPr>
        <p:spPr>
          <a:xfrm>
            <a:off x="4869180" y="833307"/>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31B12104-2441-244A-A0B0-FE0700C5EAFF}"/>
              </a:ext>
            </a:extLst>
          </p:cNvPr>
          <p:cNvSpPr/>
          <p:nvPr/>
        </p:nvSpPr>
        <p:spPr>
          <a:xfrm>
            <a:off x="4076045" y="2609523"/>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3" name="Oval 752">
            <a:extLst>
              <a:ext uri="{FF2B5EF4-FFF2-40B4-BE49-F238E27FC236}">
                <a16:creationId xmlns:a16="http://schemas.microsoft.com/office/drawing/2014/main" id="{24D3A495-F004-C84B-8117-7D597D3E4713}"/>
              </a:ext>
            </a:extLst>
          </p:cNvPr>
          <p:cNvSpPr/>
          <p:nvPr/>
        </p:nvSpPr>
        <p:spPr>
          <a:xfrm>
            <a:off x="4076045" y="2484602"/>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4" name="Oval 753">
            <a:extLst>
              <a:ext uri="{FF2B5EF4-FFF2-40B4-BE49-F238E27FC236}">
                <a16:creationId xmlns:a16="http://schemas.microsoft.com/office/drawing/2014/main" id="{B6340516-33B8-6244-89B1-21DA04C67807}"/>
              </a:ext>
            </a:extLst>
          </p:cNvPr>
          <p:cNvSpPr/>
          <p:nvPr/>
        </p:nvSpPr>
        <p:spPr>
          <a:xfrm>
            <a:off x="4076045" y="2768146"/>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5" name="Oval 754">
            <a:extLst>
              <a:ext uri="{FF2B5EF4-FFF2-40B4-BE49-F238E27FC236}">
                <a16:creationId xmlns:a16="http://schemas.microsoft.com/office/drawing/2014/main" id="{A5E45179-5D92-3B48-BEC9-2CDCA0AD2231}"/>
              </a:ext>
            </a:extLst>
          </p:cNvPr>
          <p:cNvSpPr/>
          <p:nvPr/>
        </p:nvSpPr>
        <p:spPr>
          <a:xfrm>
            <a:off x="4080815" y="233629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6" name="Oval 755">
            <a:extLst>
              <a:ext uri="{FF2B5EF4-FFF2-40B4-BE49-F238E27FC236}">
                <a16:creationId xmlns:a16="http://schemas.microsoft.com/office/drawing/2014/main" id="{B7AB4548-7A76-8041-A861-A7DD71C5F8BD}"/>
              </a:ext>
            </a:extLst>
          </p:cNvPr>
          <p:cNvSpPr/>
          <p:nvPr/>
        </p:nvSpPr>
        <p:spPr>
          <a:xfrm>
            <a:off x="4877235" y="231470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0A85DF7-EDA2-774C-860E-9AEAF81ADCE8}"/>
              </a:ext>
            </a:extLst>
          </p:cNvPr>
          <p:cNvSpPr/>
          <p:nvPr/>
        </p:nvSpPr>
        <p:spPr>
          <a:xfrm>
            <a:off x="4130135" y="2427738"/>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FA797FFB-C100-1C45-BD2D-D25AD3D6A775}"/>
              </a:ext>
            </a:extLst>
          </p:cNvPr>
          <p:cNvSpPr/>
          <p:nvPr/>
        </p:nvSpPr>
        <p:spPr>
          <a:xfrm>
            <a:off x="4052103" y="176842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59" name="Oval 758">
            <a:extLst>
              <a:ext uri="{FF2B5EF4-FFF2-40B4-BE49-F238E27FC236}">
                <a16:creationId xmlns:a16="http://schemas.microsoft.com/office/drawing/2014/main" id="{27559BC4-5B84-5B4D-AF3E-3FF05E7B41A0}"/>
              </a:ext>
            </a:extLst>
          </p:cNvPr>
          <p:cNvSpPr/>
          <p:nvPr/>
        </p:nvSpPr>
        <p:spPr>
          <a:xfrm>
            <a:off x="5578417" y="1917781"/>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E348E87E-B9AE-184B-9EDD-C0E979448116}"/>
              </a:ext>
            </a:extLst>
          </p:cNvPr>
          <p:cNvSpPr/>
          <p:nvPr/>
        </p:nvSpPr>
        <p:spPr>
          <a:xfrm>
            <a:off x="4870466" y="1377476"/>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70268263-E639-5B46-ADCF-11E6F9CB08B2}"/>
              </a:ext>
            </a:extLst>
          </p:cNvPr>
          <p:cNvSpPr/>
          <p:nvPr/>
        </p:nvSpPr>
        <p:spPr>
          <a:xfrm>
            <a:off x="5594847" y="1530532"/>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5955BFC9-3C4B-BE4F-86A3-080F0CBA6381}"/>
              </a:ext>
            </a:extLst>
          </p:cNvPr>
          <p:cNvSpPr/>
          <p:nvPr/>
        </p:nvSpPr>
        <p:spPr>
          <a:xfrm>
            <a:off x="4865196" y="1748737"/>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EEB5E0F7-A83A-794F-BE73-ECFE449960D6}"/>
              </a:ext>
            </a:extLst>
          </p:cNvPr>
          <p:cNvSpPr/>
          <p:nvPr/>
        </p:nvSpPr>
        <p:spPr>
          <a:xfrm>
            <a:off x="5599617" y="138222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57C32D-8E88-884D-A69E-FF178ABF06D1}"/>
              </a:ext>
            </a:extLst>
          </p:cNvPr>
          <p:cNvSpPr/>
          <p:nvPr/>
        </p:nvSpPr>
        <p:spPr>
          <a:xfrm>
            <a:off x="5599617" y="1084498"/>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4B2F01B0-1AC1-AA47-9C70-D80E181DF57C}"/>
              </a:ext>
            </a:extLst>
          </p:cNvPr>
          <p:cNvSpPr/>
          <p:nvPr/>
        </p:nvSpPr>
        <p:spPr>
          <a:xfrm>
            <a:off x="5607260" y="150056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6C2FF749-6707-4F4B-A903-C3139C693472}"/>
              </a:ext>
            </a:extLst>
          </p:cNvPr>
          <p:cNvSpPr/>
          <p:nvPr/>
        </p:nvSpPr>
        <p:spPr>
          <a:xfrm>
            <a:off x="5615177" y="2165364"/>
            <a:ext cx="91440" cy="91440"/>
          </a:xfrm>
          <a:prstGeom prst="ellipse">
            <a:avLst/>
          </a:prstGeom>
          <a:solidFill>
            <a:srgbClr val="02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F60B20AF-8BA8-D34E-85B3-872C71597AA9}"/>
              </a:ext>
            </a:extLst>
          </p:cNvPr>
          <p:cNvSpPr/>
          <p:nvPr/>
        </p:nvSpPr>
        <p:spPr>
          <a:xfrm>
            <a:off x="5592750" y="72321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0CE13A4E-9004-9B4B-A9A8-E694876E8778}"/>
              </a:ext>
            </a:extLst>
          </p:cNvPr>
          <p:cNvSpPr/>
          <p:nvPr/>
        </p:nvSpPr>
        <p:spPr>
          <a:xfrm>
            <a:off x="5580878" y="870071"/>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TextBox 775">
            <a:extLst>
              <a:ext uri="{FF2B5EF4-FFF2-40B4-BE49-F238E27FC236}">
                <a16:creationId xmlns:a16="http://schemas.microsoft.com/office/drawing/2014/main" id="{0FB590C7-4935-794D-8B86-0E4B9413A42C}"/>
              </a:ext>
            </a:extLst>
          </p:cNvPr>
          <p:cNvSpPr txBox="1"/>
          <p:nvPr/>
        </p:nvSpPr>
        <p:spPr>
          <a:xfrm>
            <a:off x="4207375" y="4848701"/>
            <a:ext cx="1498074" cy="369332"/>
          </a:xfrm>
          <a:prstGeom prst="rect">
            <a:avLst/>
          </a:prstGeom>
          <a:noFill/>
        </p:spPr>
        <p:txBody>
          <a:bodyPr wrap="square" rtlCol="0">
            <a:spAutoFit/>
          </a:bodyPr>
          <a:lstStyle/>
          <a:p>
            <a:r>
              <a:rPr lang="en-US" dirty="0" err="1"/>
              <a:t>Chr</a:t>
            </a:r>
            <a:r>
              <a:rPr lang="en-US" dirty="0"/>
              <a:t> Location</a:t>
            </a:r>
          </a:p>
        </p:txBody>
      </p:sp>
      <p:sp>
        <p:nvSpPr>
          <p:cNvPr id="777" name="Oval 776">
            <a:extLst>
              <a:ext uri="{FF2B5EF4-FFF2-40B4-BE49-F238E27FC236}">
                <a16:creationId xmlns:a16="http://schemas.microsoft.com/office/drawing/2014/main" id="{75FC0732-4ADB-F243-ACF9-47225FDC45C2}"/>
              </a:ext>
            </a:extLst>
          </p:cNvPr>
          <p:cNvSpPr/>
          <p:nvPr/>
        </p:nvSpPr>
        <p:spPr>
          <a:xfrm>
            <a:off x="7867929" y="105190"/>
            <a:ext cx="274210" cy="2651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78" name="TextBox 777">
            <a:extLst>
              <a:ext uri="{FF2B5EF4-FFF2-40B4-BE49-F238E27FC236}">
                <a16:creationId xmlns:a16="http://schemas.microsoft.com/office/drawing/2014/main" id="{BE9925F8-33DC-744E-8541-98C7A1601B85}"/>
              </a:ext>
            </a:extLst>
          </p:cNvPr>
          <p:cNvSpPr txBox="1"/>
          <p:nvPr/>
        </p:nvSpPr>
        <p:spPr>
          <a:xfrm>
            <a:off x="8159661" y="78938"/>
            <a:ext cx="1334885" cy="307777"/>
          </a:xfrm>
          <a:prstGeom prst="rect">
            <a:avLst/>
          </a:prstGeom>
          <a:noFill/>
        </p:spPr>
        <p:txBody>
          <a:bodyPr wrap="square" rtlCol="0">
            <a:spAutoFit/>
          </a:bodyPr>
          <a:lstStyle/>
          <a:p>
            <a:r>
              <a:rPr lang="en-US" sz="1400" dirty="0"/>
              <a:t>18 Months</a:t>
            </a:r>
          </a:p>
        </p:txBody>
      </p:sp>
      <p:sp>
        <p:nvSpPr>
          <p:cNvPr id="779" name="TextBox 778">
            <a:extLst>
              <a:ext uri="{FF2B5EF4-FFF2-40B4-BE49-F238E27FC236}">
                <a16:creationId xmlns:a16="http://schemas.microsoft.com/office/drawing/2014/main" id="{3280EF23-3686-E74A-9CB3-433A560C26A2}"/>
              </a:ext>
            </a:extLst>
          </p:cNvPr>
          <p:cNvSpPr txBox="1"/>
          <p:nvPr/>
        </p:nvSpPr>
        <p:spPr>
          <a:xfrm>
            <a:off x="6807185" y="78756"/>
            <a:ext cx="1024346" cy="307777"/>
          </a:xfrm>
          <a:prstGeom prst="rect">
            <a:avLst/>
          </a:prstGeom>
          <a:noFill/>
        </p:spPr>
        <p:txBody>
          <a:bodyPr wrap="square" rtlCol="0">
            <a:spAutoFit/>
          </a:bodyPr>
          <a:lstStyle/>
          <a:p>
            <a:r>
              <a:rPr lang="en-US" sz="1400" dirty="0"/>
              <a:t>12 Months</a:t>
            </a:r>
          </a:p>
        </p:txBody>
      </p:sp>
      <p:sp>
        <p:nvSpPr>
          <p:cNvPr id="781" name="Oval 780">
            <a:extLst>
              <a:ext uri="{FF2B5EF4-FFF2-40B4-BE49-F238E27FC236}">
                <a16:creationId xmlns:a16="http://schemas.microsoft.com/office/drawing/2014/main" id="{51F42F9B-74F5-544E-A1A1-4C5FA4EE8513}"/>
              </a:ext>
            </a:extLst>
          </p:cNvPr>
          <p:cNvSpPr/>
          <p:nvPr/>
        </p:nvSpPr>
        <p:spPr>
          <a:xfrm>
            <a:off x="6571195" y="98300"/>
            <a:ext cx="274210" cy="2651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9" name="Straight Connector 28">
            <a:extLst>
              <a:ext uri="{FF2B5EF4-FFF2-40B4-BE49-F238E27FC236}">
                <a16:creationId xmlns:a16="http://schemas.microsoft.com/office/drawing/2014/main" id="{DF17471C-8424-5944-A7E4-D06EB4280BB2}"/>
              </a:ext>
            </a:extLst>
          </p:cNvPr>
          <p:cNvCxnSpPr>
            <a:cxnSpLocks/>
            <a:stCxn id="533" idx="0"/>
          </p:cNvCxnSpPr>
          <p:nvPr/>
        </p:nvCxnSpPr>
        <p:spPr>
          <a:xfrm>
            <a:off x="1390692" y="2292765"/>
            <a:ext cx="1575937" cy="741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83" name="Straight Connector 782">
            <a:extLst>
              <a:ext uri="{FF2B5EF4-FFF2-40B4-BE49-F238E27FC236}">
                <a16:creationId xmlns:a16="http://schemas.microsoft.com/office/drawing/2014/main" id="{261F8701-7035-2C45-B027-51C2819A7687}"/>
              </a:ext>
            </a:extLst>
          </p:cNvPr>
          <p:cNvCxnSpPr>
            <a:cxnSpLocks/>
          </p:cNvCxnSpPr>
          <p:nvPr/>
        </p:nvCxnSpPr>
        <p:spPr>
          <a:xfrm>
            <a:off x="1281577" y="1761702"/>
            <a:ext cx="1683818"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84" name="Straight Connector 783">
            <a:extLst>
              <a:ext uri="{FF2B5EF4-FFF2-40B4-BE49-F238E27FC236}">
                <a16:creationId xmlns:a16="http://schemas.microsoft.com/office/drawing/2014/main" id="{EE30D369-F69E-DF44-80A9-AAFB37203D5B}"/>
              </a:ext>
            </a:extLst>
          </p:cNvPr>
          <p:cNvCxnSpPr>
            <a:cxnSpLocks/>
          </p:cNvCxnSpPr>
          <p:nvPr/>
        </p:nvCxnSpPr>
        <p:spPr>
          <a:xfrm>
            <a:off x="1345448" y="1285911"/>
            <a:ext cx="1597500" cy="177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8" name="Straight Connector 787">
            <a:extLst>
              <a:ext uri="{FF2B5EF4-FFF2-40B4-BE49-F238E27FC236}">
                <a16:creationId xmlns:a16="http://schemas.microsoft.com/office/drawing/2014/main" id="{43E71B7C-63D8-8A44-BEA9-88CC25BFF34F}"/>
              </a:ext>
            </a:extLst>
          </p:cNvPr>
          <p:cNvCxnSpPr>
            <a:cxnSpLocks/>
            <a:stCxn id="730" idx="0"/>
            <a:endCxn id="768" idx="2"/>
          </p:cNvCxnSpPr>
          <p:nvPr/>
        </p:nvCxnSpPr>
        <p:spPr>
          <a:xfrm flipV="1">
            <a:off x="4107091" y="915791"/>
            <a:ext cx="1473787" cy="49806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27D3009D-AE79-A948-ABA5-7F06AA5ABC40}"/>
              </a:ext>
            </a:extLst>
          </p:cNvPr>
          <p:cNvCxnSpPr>
            <a:cxnSpLocks/>
            <a:endCxn id="725" idx="0"/>
          </p:cNvCxnSpPr>
          <p:nvPr/>
        </p:nvCxnSpPr>
        <p:spPr>
          <a:xfrm flipV="1">
            <a:off x="4061592" y="1859759"/>
            <a:ext cx="1579252" cy="2935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90" name="Straight Connector 789">
            <a:extLst>
              <a:ext uri="{FF2B5EF4-FFF2-40B4-BE49-F238E27FC236}">
                <a16:creationId xmlns:a16="http://schemas.microsoft.com/office/drawing/2014/main" id="{B5308095-EA5B-3847-A565-F220051DC323}"/>
              </a:ext>
            </a:extLst>
          </p:cNvPr>
          <p:cNvCxnSpPr>
            <a:cxnSpLocks/>
            <a:endCxn id="722" idx="3"/>
          </p:cNvCxnSpPr>
          <p:nvPr/>
        </p:nvCxnSpPr>
        <p:spPr>
          <a:xfrm>
            <a:off x="4100765" y="2540805"/>
            <a:ext cx="1497933" cy="21846"/>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2" name="Straight Connector 791">
            <a:extLst>
              <a:ext uri="{FF2B5EF4-FFF2-40B4-BE49-F238E27FC236}">
                <a16:creationId xmlns:a16="http://schemas.microsoft.com/office/drawing/2014/main" id="{1CB2B012-DE9F-0749-B68B-9DF2D36E868A}"/>
              </a:ext>
            </a:extLst>
          </p:cNvPr>
          <p:cNvCxnSpPr>
            <a:cxnSpLocks/>
            <a:endCxn id="718" idx="5"/>
          </p:cNvCxnSpPr>
          <p:nvPr/>
        </p:nvCxnSpPr>
        <p:spPr>
          <a:xfrm flipV="1">
            <a:off x="6872452" y="905631"/>
            <a:ext cx="1573182" cy="94576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3B05D3A9-B0C8-644D-91ED-B1866517EEBC}"/>
              </a:ext>
            </a:extLst>
          </p:cNvPr>
          <p:cNvCxnSpPr>
            <a:cxnSpLocks/>
            <a:endCxn id="706" idx="3"/>
          </p:cNvCxnSpPr>
          <p:nvPr/>
        </p:nvCxnSpPr>
        <p:spPr>
          <a:xfrm>
            <a:off x="6849975" y="2334525"/>
            <a:ext cx="1507041" cy="2563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96" name="Straight Connector 795">
            <a:extLst>
              <a:ext uri="{FF2B5EF4-FFF2-40B4-BE49-F238E27FC236}">
                <a16:creationId xmlns:a16="http://schemas.microsoft.com/office/drawing/2014/main" id="{43FB3FE3-ACD4-D344-BD84-F68EA189C922}"/>
              </a:ext>
            </a:extLst>
          </p:cNvPr>
          <p:cNvCxnSpPr>
            <a:cxnSpLocks/>
            <a:endCxn id="712" idx="4"/>
          </p:cNvCxnSpPr>
          <p:nvPr/>
        </p:nvCxnSpPr>
        <p:spPr>
          <a:xfrm flipV="1">
            <a:off x="6830342" y="1874772"/>
            <a:ext cx="1567920" cy="12113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797" name="Title 1">
            <a:extLst>
              <a:ext uri="{FF2B5EF4-FFF2-40B4-BE49-F238E27FC236}">
                <a16:creationId xmlns:a16="http://schemas.microsoft.com/office/drawing/2014/main" id="{63ECAAEC-0CA6-BE42-92D8-21451DA1D8A1}"/>
              </a:ext>
            </a:extLst>
          </p:cNvPr>
          <p:cNvSpPr>
            <a:spLocks noGrp="1"/>
          </p:cNvSpPr>
          <p:nvPr>
            <p:ph type="title"/>
          </p:nvPr>
        </p:nvSpPr>
        <p:spPr>
          <a:xfrm>
            <a:off x="751531" y="-76824"/>
            <a:ext cx="3825596" cy="420627"/>
          </a:xfrm>
        </p:spPr>
        <p:txBody>
          <a:bodyPr/>
          <a:lstStyle/>
          <a:p>
            <a:r>
              <a:rPr lang="en-US" sz="2000" dirty="0"/>
              <a:t>Genotype effect on expression </a:t>
            </a:r>
            <a:br>
              <a:rPr lang="en-US" sz="2000" dirty="0"/>
            </a:br>
            <a:r>
              <a:rPr lang="en-US" sz="2000" dirty="0"/>
              <a:t>varies with age</a:t>
            </a:r>
          </a:p>
        </p:txBody>
      </p:sp>
      <p:sp>
        <p:nvSpPr>
          <p:cNvPr id="798" name="TextBox 797">
            <a:extLst>
              <a:ext uri="{FF2B5EF4-FFF2-40B4-BE49-F238E27FC236}">
                <a16:creationId xmlns:a16="http://schemas.microsoft.com/office/drawing/2014/main" id="{D1F1F194-1049-C847-9E0A-0D733E25620F}"/>
              </a:ext>
            </a:extLst>
          </p:cNvPr>
          <p:cNvSpPr txBox="1"/>
          <p:nvPr/>
        </p:nvSpPr>
        <p:spPr>
          <a:xfrm>
            <a:off x="5634980" y="59939"/>
            <a:ext cx="964059" cy="307777"/>
          </a:xfrm>
          <a:prstGeom prst="rect">
            <a:avLst/>
          </a:prstGeom>
          <a:noFill/>
        </p:spPr>
        <p:txBody>
          <a:bodyPr wrap="square" rtlCol="0">
            <a:spAutoFit/>
          </a:bodyPr>
          <a:lstStyle/>
          <a:p>
            <a:r>
              <a:rPr lang="en-US" sz="1400" dirty="0"/>
              <a:t>6 Months</a:t>
            </a:r>
          </a:p>
        </p:txBody>
      </p:sp>
      <p:sp>
        <p:nvSpPr>
          <p:cNvPr id="799" name="Oval 798">
            <a:extLst>
              <a:ext uri="{FF2B5EF4-FFF2-40B4-BE49-F238E27FC236}">
                <a16:creationId xmlns:a16="http://schemas.microsoft.com/office/drawing/2014/main" id="{3B7F2029-F5F3-E943-811D-9DA6366971CC}"/>
              </a:ext>
            </a:extLst>
          </p:cNvPr>
          <p:cNvSpPr/>
          <p:nvPr/>
        </p:nvSpPr>
        <p:spPr>
          <a:xfrm>
            <a:off x="5322968" y="73324"/>
            <a:ext cx="274210" cy="2651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85CA"/>
              </a:solidFill>
            </a:endParaRPr>
          </a:p>
        </p:txBody>
      </p:sp>
    </p:spTree>
    <p:extLst>
      <p:ext uri="{BB962C8B-B14F-4D97-AF65-F5344CB8AC3E}">
        <p14:creationId xmlns:p14="http://schemas.microsoft.com/office/powerpoint/2010/main" val="408476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DBC122-6F20-4D41-A0B1-7385EB16A1F3}"/>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8</a:t>
            </a:fld>
            <a:endParaRPr lang="en-US" dirty="0"/>
          </a:p>
        </p:txBody>
      </p:sp>
      <p:pic>
        <p:nvPicPr>
          <p:cNvPr id="10" name="Content Placeholder 9">
            <a:extLst>
              <a:ext uri="{FF2B5EF4-FFF2-40B4-BE49-F238E27FC236}">
                <a16:creationId xmlns:a16="http://schemas.microsoft.com/office/drawing/2014/main" id="{EB676B78-2DBC-4B4D-BA1A-E50595C56A92}"/>
              </a:ext>
            </a:extLst>
          </p:cNvPr>
          <p:cNvPicPr>
            <a:picLocks noGrp="1" noChangeAspect="1"/>
          </p:cNvPicPr>
          <p:nvPr>
            <p:ph sz="quarter" idx="4294967295"/>
          </p:nvPr>
        </p:nvPicPr>
        <p:blipFill rotWithShape="1">
          <a:blip r:embed="rId3"/>
          <a:srcRect l="3536" t="1" r="14739" b="4668"/>
          <a:stretch/>
        </p:blipFill>
        <p:spPr>
          <a:xfrm>
            <a:off x="1015526" y="37300"/>
            <a:ext cx="7828551" cy="3506062"/>
          </a:xfrm>
        </p:spPr>
      </p:pic>
      <p:pic>
        <p:nvPicPr>
          <p:cNvPr id="11" name="Content Placeholder 5">
            <a:extLst>
              <a:ext uri="{FF2B5EF4-FFF2-40B4-BE49-F238E27FC236}">
                <a16:creationId xmlns:a16="http://schemas.microsoft.com/office/drawing/2014/main" id="{ABB05EA5-4252-ED4C-A06C-3E9FB5CA77ED}"/>
              </a:ext>
            </a:extLst>
          </p:cNvPr>
          <p:cNvPicPr>
            <a:picLocks noChangeAspect="1"/>
          </p:cNvPicPr>
          <p:nvPr/>
        </p:nvPicPr>
        <p:blipFill rotWithShape="1">
          <a:blip r:embed="rId4"/>
          <a:srcRect l="3241" t="3962" r="11459" b="7510"/>
          <a:stretch/>
        </p:blipFill>
        <p:spPr>
          <a:xfrm>
            <a:off x="1173387" y="3584269"/>
            <a:ext cx="7015275" cy="1307217"/>
          </a:xfrm>
          <a:prstGeom prst="rect">
            <a:avLst/>
          </a:prstGeom>
        </p:spPr>
      </p:pic>
      <p:sp>
        <p:nvSpPr>
          <p:cNvPr id="9" name="Oval 8">
            <a:extLst>
              <a:ext uri="{FF2B5EF4-FFF2-40B4-BE49-F238E27FC236}">
                <a16:creationId xmlns:a16="http://schemas.microsoft.com/office/drawing/2014/main" id="{CF5B61A8-4600-2442-8958-7BA974532479}"/>
              </a:ext>
            </a:extLst>
          </p:cNvPr>
          <p:cNvSpPr/>
          <p:nvPr/>
        </p:nvSpPr>
        <p:spPr>
          <a:xfrm>
            <a:off x="2286644" y="219454"/>
            <a:ext cx="241402" cy="4801079"/>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36F858-C95E-374F-A1D0-9F574B54B8C3}"/>
              </a:ext>
            </a:extLst>
          </p:cNvPr>
          <p:cNvSpPr txBox="1"/>
          <p:nvPr/>
        </p:nvSpPr>
        <p:spPr>
          <a:xfrm rot="16200000">
            <a:off x="533944" y="4053211"/>
            <a:ext cx="865564" cy="369332"/>
          </a:xfrm>
          <a:prstGeom prst="rect">
            <a:avLst/>
          </a:prstGeom>
          <a:noFill/>
        </p:spPr>
        <p:txBody>
          <a:bodyPr wrap="square" rtlCol="0">
            <a:spAutoFit/>
          </a:bodyPr>
          <a:lstStyle/>
          <a:p>
            <a:r>
              <a:rPr lang="en-US" dirty="0"/>
              <a:t>Count</a:t>
            </a:r>
          </a:p>
        </p:txBody>
      </p:sp>
      <p:sp>
        <p:nvSpPr>
          <p:cNvPr id="13" name="TextBox 12">
            <a:extLst>
              <a:ext uri="{FF2B5EF4-FFF2-40B4-BE49-F238E27FC236}">
                <a16:creationId xmlns:a16="http://schemas.microsoft.com/office/drawing/2014/main" id="{864FCB6A-64BD-AF4D-A530-55019C4EFDB7}"/>
              </a:ext>
            </a:extLst>
          </p:cNvPr>
          <p:cNvSpPr txBox="1"/>
          <p:nvPr/>
        </p:nvSpPr>
        <p:spPr>
          <a:xfrm rot="16200000">
            <a:off x="-117034" y="1209456"/>
            <a:ext cx="1895786" cy="369332"/>
          </a:xfrm>
          <a:prstGeom prst="rect">
            <a:avLst/>
          </a:prstGeom>
          <a:noFill/>
        </p:spPr>
        <p:txBody>
          <a:bodyPr wrap="square" rtlCol="0">
            <a:spAutoFit/>
          </a:bodyPr>
          <a:lstStyle/>
          <a:p>
            <a:r>
              <a:rPr lang="en-US" dirty="0"/>
              <a:t>Gene position</a:t>
            </a:r>
          </a:p>
        </p:txBody>
      </p:sp>
      <p:sp>
        <p:nvSpPr>
          <p:cNvPr id="14" name="TextBox 13">
            <a:extLst>
              <a:ext uri="{FF2B5EF4-FFF2-40B4-BE49-F238E27FC236}">
                <a16:creationId xmlns:a16="http://schemas.microsoft.com/office/drawing/2014/main" id="{FA34C793-4F7B-644D-89EC-C427CAAB7BE4}"/>
              </a:ext>
            </a:extLst>
          </p:cNvPr>
          <p:cNvSpPr txBox="1"/>
          <p:nvPr/>
        </p:nvSpPr>
        <p:spPr>
          <a:xfrm>
            <a:off x="4155724" y="4835867"/>
            <a:ext cx="1895786" cy="369332"/>
          </a:xfrm>
          <a:prstGeom prst="rect">
            <a:avLst/>
          </a:prstGeom>
          <a:noFill/>
        </p:spPr>
        <p:txBody>
          <a:bodyPr wrap="square" rtlCol="0">
            <a:spAutoFit/>
          </a:bodyPr>
          <a:lstStyle/>
          <a:p>
            <a:r>
              <a:rPr lang="en-US" dirty="0"/>
              <a:t>QTL Position</a:t>
            </a:r>
          </a:p>
        </p:txBody>
      </p:sp>
    </p:spTree>
    <p:extLst>
      <p:ext uri="{BB962C8B-B14F-4D97-AF65-F5344CB8AC3E}">
        <p14:creationId xmlns:p14="http://schemas.microsoft.com/office/powerpoint/2010/main" val="22458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C8BF93-9536-FF4B-B248-E23D30A5DB95}"/>
              </a:ext>
            </a:extLst>
          </p:cNvPr>
          <p:cNvSpPr>
            <a:spLocks noGrp="1"/>
          </p:cNvSpPr>
          <p:nvPr>
            <p:ph type="sldNum" sz="quarter" idx="4294967295"/>
          </p:nvPr>
        </p:nvSpPr>
        <p:spPr>
          <a:xfrm>
            <a:off x="7010400" y="4710113"/>
            <a:ext cx="2133600" cy="274637"/>
          </a:xfrm>
        </p:spPr>
        <p:txBody>
          <a:bodyPr/>
          <a:lstStyle/>
          <a:p>
            <a:fld id="{24791E93-A2B7-0848-BDB4-10A6DF01D9B6}" type="slidenum">
              <a:rPr lang="en-US" smtClean="0"/>
              <a:pPr/>
              <a:t>9</a:t>
            </a:fld>
            <a:endParaRPr lang="en-US" dirty="0"/>
          </a:p>
        </p:txBody>
      </p:sp>
      <p:pic>
        <p:nvPicPr>
          <p:cNvPr id="6" name="Content Placeholder 5">
            <a:extLst>
              <a:ext uri="{FF2B5EF4-FFF2-40B4-BE49-F238E27FC236}">
                <a16:creationId xmlns:a16="http://schemas.microsoft.com/office/drawing/2014/main" id="{A1E61408-E9D4-EF4F-8473-9A074B1C95C1}"/>
              </a:ext>
            </a:extLst>
          </p:cNvPr>
          <p:cNvPicPr>
            <a:picLocks noGrp="1" noChangeAspect="1"/>
          </p:cNvPicPr>
          <p:nvPr>
            <p:ph sz="quarter" idx="4294967295"/>
          </p:nvPr>
        </p:nvPicPr>
        <p:blipFill rotWithShape="1">
          <a:blip r:embed="rId3"/>
          <a:srcRect r="10770" b="1039"/>
          <a:stretch/>
        </p:blipFill>
        <p:spPr>
          <a:xfrm>
            <a:off x="541325" y="0"/>
            <a:ext cx="8134502" cy="5076749"/>
          </a:xfrm>
        </p:spPr>
      </p:pic>
    </p:spTree>
    <p:extLst>
      <p:ext uri="{BB962C8B-B14F-4D97-AF65-F5344CB8AC3E}">
        <p14:creationId xmlns:p14="http://schemas.microsoft.com/office/powerpoint/2010/main" val="348282578"/>
      </p:ext>
    </p:extLst>
  </p:cSld>
  <p:clrMapOvr>
    <a:masterClrMapping/>
  </p:clrMapOvr>
</p:sld>
</file>

<file path=ppt/theme/theme1.xml><?xml version="1.0" encoding="utf-8"?>
<a:theme xmlns:a="http://schemas.openxmlformats.org/drawingml/2006/main" name="Powerpoint_Template_16x9">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ark Blue - Simpl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ight Blu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k Green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ark Grey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Rose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ark Grey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8.xml><?xml version="1.0" encoding="utf-8"?>
<a:theme xmlns:a="http://schemas.openxmlformats.org/drawingml/2006/main" name="Dark Blue Solid Master">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err="1" smtClean="0">
            <a:solidFill>
              <a:srgbClr val="FFFFFF"/>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57724A787E584E8DA99739C3056F59" ma:contentTypeVersion="0" ma:contentTypeDescription="Create a new document." ma:contentTypeScope="" ma:versionID="aadfabe7bd00eae052e70035c3efe49d">
  <xsd:schema xmlns:xsd="http://www.w3.org/2001/XMLSchema" xmlns:xs="http://www.w3.org/2001/XMLSchema" xmlns:p="http://schemas.microsoft.com/office/2006/metadata/properties" xmlns:ns2="2209610e-df6f-447e-99d3-d6b53c1764b5" targetNamespace="http://schemas.microsoft.com/office/2006/metadata/properties" ma:root="true" ma:fieldsID="6507ef799be153e5a11b5b4720479aed" ns2:_="">
    <xsd:import namespace="2209610e-df6f-447e-99d3-d6b53c1764b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610e-df6f-447e-99d3-d6b53c1764b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2209610e-df6f-447e-99d3-d6b53c1764b5">RE3PAVPHPHDH-36-55</_dlc_DocId>
    <_dlc_DocIdUrl xmlns="2209610e-df6f-447e-99d3-d6b53c1764b5">
      <Url>https://myjax-p.jax.org/Communications/branding/_layouts/15/DocIdRedir.aspx?ID=RE3PAVPHPHDH-36-55</Url>
      <Description>RE3PAVPHPHDH-36-55</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2BA886-FF7E-4297-ACB5-642A4D5C95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09610e-df6f-447e-99d3-d6b53c176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F33AF4-40D1-4A73-B0D1-487E7942A92B}">
  <ds:schemaRefs>
    <ds:schemaRef ds:uri="http://schemas.microsoft.com/office/2006/metadata/properties"/>
    <ds:schemaRef ds:uri="http://schemas.microsoft.com/office/infopath/2007/PartnerControls"/>
    <ds:schemaRef ds:uri="2209610e-df6f-447e-99d3-d6b53c1764b5"/>
  </ds:schemaRefs>
</ds:datastoreItem>
</file>

<file path=customXml/itemProps3.xml><?xml version="1.0" encoding="utf-8"?>
<ds:datastoreItem xmlns:ds="http://schemas.openxmlformats.org/officeDocument/2006/customXml" ds:itemID="{E0E41A87-88E8-4615-818C-C6CA91246FCD}">
  <ds:schemaRefs>
    <ds:schemaRef ds:uri="http://schemas.microsoft.com/sharepoint/events"/>
  </ds:schemaRefs>
</ds:datastoreItem>
</file>

<file path=customXml/itemProps4.xml><?xml version="1.0" encoding="utf-8"?>
<ds:datastoreItem xmlns:ds="http://schemas.openxmlformats.org/officeDocument/2006/customXml" ds:itemID="{66F81E6E-CCCE-492F-A677-7B3419161F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Powerpoint_Template_16x9</Template>
  <TotalTime>9173</TotalTime>
  <Words>2371</Words>
  <Application>Microsoft Macintosh PowerPoint</Application>
  <PresentationFormat>On-screen Show (16:9)</PresentationFormat>
  <Paragraphs>254</Paragraphs>
  <Slides>31</Slides>
  <Notes>28</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ＭＳ Ｐゴシック</vt:lpstr>
      <vt:lpstr>Arial</vt:lpstr>
      <vt:lpstr>Avenir Next Regular</vt:lpstr>
      <vt:lpstr>Calibri</vt:lpstr>
      <vt:lpstr>Courier New</vt:lpstr>
      <vt:lpstr>Powerpoint_Template_16x9</vt:lpstr>
      <vt:lpstr>Dark Blue - Simple</vt:lpstr>
      <vt:lpstr>Light Blue Master</vt:lpstr>
      <vt:lpstr>Dark Green Master</vt:lpstr>
      <vt:lpstr>Dark Grey Master</vt:lpstr>
      <vt:lpstr>Rose Master</vt:lpstr>
      <vt:lpstr>Dark Grey Solid Master</vt:lpstr>
      <vt:lpstr>Dark Blue Solid Master</vt:lpstr>
      <vt:lpstr>Protein Changes in the Aging Heart</vt:lpstr>
      <vt:lpstr>Background</vt:lpstr>
      <vt:lpstr>The Data</vt:lpstr>
      <vt:lpstr>PowerPoint Presentation</vt:lpstr>
      <vt:lpstr>Quantitative Trait Locus (QTL) Mapping</vt:lpstr>
      <vt:lpstr>PowerPoint Presentation</vt:lpstr>
      <vt:lpstr>Genotype effect on expression  varies with age</vt:lpstr>
      <vt:lpstr>PowerPoint Presentation</vt:lpstr>
      <vt:lpstr>PowerPoint Presentation</vt:lpstr>
      <vt:lpstr>Genes</vt:lpstr>
      <vt:lpstr>PowerPoint Presentation</vt:lpstr>
      <vt:lpstr>TTN Expression Age-Interaction QTL</vt:lpstr>
      <vt:lpstr>SNP Association</vt:lpstr>
      <vt:lpstr>lincRNA Gene Expression Regulation Example</vt:lpstr>
      <vt:lpstr>PowerPoint Presentation</vt:lpstr>
      <vt:lpstr>PowerPoint Presentation</vt:lpstr>
      <vt:lpstr>Summary</vt:lpstr>
      <vt:lpstr>Next Steps</vt:lpstr>
      <vt:lpstr>Acknowledgements</vt:lpstr>
      <vt:lpstr>Questions?</vt:lpstr>
      <vt:lpstr>Other results…</vt:lpstr>
      <vt:lpstr>PowerPoint Presentation</vt:lpstr>
      <vt:lpstr>How does genetic variation influence protein abundance?</vt:lpstr>
      <vt:lpstr>Why use DO Mice?</vt:lpstr>
      <vt:lpstr>Transcript-Protein Correlations</vt:lpstr>
      <vt:lpstr>PowerPoint Presentation</vt:lpstr>
      <vt:lpstr>PowerPoint Presentation</vt:lpstr>
      <vt:lpstr>PowerPoint Presentation</vt:lpstr>
      <vt:lpstr>Additive vs Interactive QTLs</vt:lpstr>
      <vt:lpstr>Mediation Analysis for Interactive QTLs</vt:lpstr>
      <vt:lpstr>Mediation Analysis Results – Chr3 Interactive pQTL trans-band</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computational analysis of cardiac aging using mRNA and protein expression data. </dc:title>
  <dc:subject/>
  <dc:creator>Microsoft Office User</dc:creator>
  <cp:keywords/>
  <dc:description/>
  <cp:lastModifiedBy>Microsoft Office User</cp:lastModifiedBy>
  <cp:revision>136</cp:revision>
  <dcterms:created xsi:type="dcterms:W3CDTF">2018-07-23T12:59:49Z</dcterms:created>
  <dcterms:modified xsi:type="dcterms:W3CDTF">2018-08-07T17:05:30Z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0x010100E557724A787E584E8DA99739C3056F59</vt:lpwstr>
  </property>
  <property fmtid="{D5CDD505-2E9C-101B-9397-08002B2CF9AE}" pid="3" name="_dlc_DocIdItemGuid">
    <vt:lpwstr>78997aa4-1153-443e-936d-2549adea6da5</vt:lpwstr>
  </property>
</Properties>
</file>